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1"/>
  </p:sldMasterIdLst>
  <p:notesMasterIdLst>
    <p:notesMasterId r:id="rId14"/>
  </p:notesMasterIdLst>
  <p:sldIdLst>
    <p:sldId id="287" r:id="rId2"/>
    <p:sldId id="1038" r:id="rId3"/>
    <p:sldId id="1043" r:id="rId4"/>
    <p:sldId id="1034" r:id="rId5"/>
    <p:sldId id="1036" r:id="rId6"/>
    <p:sldId id="1039" r:id="rId7"/>
    <p:sldId id="1035" r:id="rId8"/>
    <p:sldId id="1041" r:id="rId9"/>
    <p:sldId id="1042" r:id="rId10"/>
    <p:sldId id="1037" r:id="rId11"/>
    <p:sldId id="1040" r:id="rId12"/>
    <p:sldId id="103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las Bayrle" initials="NB" lastIdx="1" clrIdx="0">
    <p:extLst>
      <p:ext uri="{19B8F6BF-5375-455C-9EA6-DF929625EA0E}">
        <p15:presenceInfo xmlns:p15="http://schemas.microsoft.com/office/powerpoint/2012/main" userId="faa90b579175fd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9BB"/>
    <a:srgbClr val="99CC76"/>
    <a:srgbClr val="77BA49"/>
    <a:srgbClr val="BBDDA4"/>
    <a:srgbClr val="F8E1CD"/>
    <a:srgbClr val="DDEDD1"/>
    <a:srgbClr val="D3DCE4"/>
    <a:srgbClr val="A8BACA"/>
    <a:srgbClr val="7C98B0"/>
    <a:srgbClr val="517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81792" autoAdjust="0"/>
  </p:normalViewPr>
  <p:slideViewPr>
    <p:cSldViewPr snapToGrid="0" snapToObjects="1">
      <p:cViewPr varScale="1">
        <p:scale>
          <a:sx n="63" d="100"/>
          <a:sy n="63" d="100"/>
        </p:scale>
        <p:origin x="1112"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7C9AE-D908-CB4D-9CBD-957B16D9B628}" type="datetimeFigureOut">
              <a:rPr lang="de-DE" smtClean="0"/>
              <a:t>16.10.2023</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8E1B3-6545-954E-9998-292C9C5033CF}" type="slidenum">
              <a:rPr lang="de-DE" smtClean="0"/>
              <a:t>‹Nr.›</a:t>
            </a:fld>
            <a:endParaRPr lang="de-DE"/>
          </a:p>
        </p:txBody>
      </p:sp>
    </p:spTree>
    <p:extLst>
      <p:ext uri="{BB962C8B-B14F-4D97-AF65-F5344CB8AC3E}">
        <p14:creationId xmlns:p14="http://schemas.microsoft.com/office/powerpoint/2010/main" val="79101314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ink.springer.com/chapter/10.1007/978-3-030-62669-3_2/tables/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merald.com/insight/content/doi/10.1108/07363761311290858/full/pdf?title=consumer-decision-making-styles-in-retailing-evolution-of-mindsets-and-psychological-impac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It is probable that respondents might not have a well-formed preference before taking the DCE survey, thus leading to non-informative or less accurate choices at the first few choice sets. Previous studies demonstrate that a well-designed survey with precise description and instruction, and relatively simple choice sets can enhance respondents learning process. Also, an instructional/sample choice set ahead of the designed choice sets also helps (</a:t>
            </a:r>
            <a:r>
              <a:rPr lang="en-US" dirty="0" err="1"/>
              <a:t>Meyerhoff</a:t>
            </a:r>
            <a:r>
              <a:rPr lang="en-US" dirty="0"/>
              <a:t> and </a:t>
            </a:r>
            <a:r>
              <a:rPr lang="en-US" dirty="0" err="1"/>
              <a:t>Glenk</a:t>
            </a:r>
            <a:r>
              <a:rPr lang="en-US" dirty="0"/>
              <a:t>, 2015)</a:t>
            </a:r>
          </a:p>
        </p:txBody>
      </p:sp>
      <p:sp>
        <p:nvSpPr>
          <p:cNvPr id="4" name="Foliennummernplatzhalter 3"/>
          <p:cNvSpPr>
            <a:spLocks noGrp="1"/>
          </p:cNvSpPr>
          <p:nvPr>
            <p:ph type="sldNum" sz="quarter" idx="5"/>
          </p:nvPr>
        </p:nvSpPr>
        <p:spPr/>
        <p:txBody>
          <a:bodyPr/>
          <a:lstStyle/>
          <a:p>
            <a:fld id="{C1E8E1B3-6545-954E-9998-292C9C5033CF}" type="slidenum">
              <a:rPr lang="de-DE" smtClean="0"/>
              <a:t>2</a:t>
            </a:fld>
            <a:endParaRPr lang="de-DE"/>
          </a:p>
        </p:txBody>
      </p:sp>
    </p:spTree>
    <p:extLst>
      <p:ext uri="{BB962C8B-B14F-4D97-AF65-F5344CB8AC3E}">
        <p14:creationId xmlns:p14="http://schemas.microsoft.com/office/powerpoint/2010/main" val="2690800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hlinkClick r:id="rId3"/>
              </a:rPr>
              <a:t>Table 1 | Developing the Questionnaire | SpringerLink</a:t>
            </a:r>
            <a:r>
              <a:rPr lang="en-US" dirty="0"/>
              <a:t>; </a:t>
            </a:r>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It is probable that respondents might not have a well-formed preference before taking the DCE survey, thus leading to non-informative or less accurate choices at the first few choice sets. Previous studies demonstrate that a well-designed survey with precise description and instruction, and relatively simple choice sets can enhance respondents learning process. Also, an instructional/sample choice set ahead of the designed choice sets also helps (</a:t>
            </a:r>
            <a:r>
              <a:rPr lang="en-US" dirty="0" err="1"/>
              <a:t>Meyerhoff</a:t>
            </a:r>
            <a:r>
              <a:rPr lang="en-US" dirty="0"/>
              <a:t> and </a:t>
            </a:r>
            <a:r>
              <a:rPr lang="en-US" dirty="0" err="1"/>
              <a:t>Glenk</a:t>
            </a:r>
            <a:r>
              <a:rPr lang="en-US" dirty="0"/>
              <a:t>, 2015)</a:t>
            </a:r>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3</a:t>
            </a:fld>
            <a:endParaRPr lang="de-DE"/>
          </a:p>
        </p:txBody>
      </p:sp>
    </p:spTree>
    <p:extLst>
      <p:ext uri="{BB962C8B-B14F-4D97-AF65-F5344CB8AC3E}">
        <p14:creationId xmlns:p14="http://schemas.microsoft.com/office/powerpoint/2010/main" val="1894537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4</a:t>
            </a:fld>
            <a:endParaRPr lang="de-DE"/>
          </a:p>
        </p:txBody>
      </p:sp>
    </p:spTree>
    <p:extLst>
      <p:ext uri="{BB962C8B-B14F-4D97-AF65-F5344CB8AC3E}">
        <p14:creationId xmlns:p14="http://schemas.microsoft.com/office/powerpoint/2010/main" val="334005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Design der Reviews ggf. an Design </a:t>
            </a:r>
            <a:r>
              <a:rPr lang="de-DE" dirty="0" err="1"/>
              <a:t>BestBuy</a:t>
            </a:r>
            <a:r>
              <a:rPr lang="de-DE" dirty="0"/>
              <a:t> anpassen, falls wir Scenario direkt auf </a:t>
            </a:r>
            <a:r>
              <a:rPr lang="de-DE" dirty="0" err="1"/>
              <a:t>BestBuy</a:t>
            </a:r>
            <a:r>
              <a:rPr lang="de-DE" dirty="0"/>
              <a:t> framen und „</a:t>
            </a:r>
            <a:r>
              <a:rPr lang="de-DE" dirty="0" err="1"/>
              <a:t>BestBuy</a:t>
            </a:r>
            <a:r>
              <a:rPr lang="de-DE" dirty="0"/>
              <a:t>“ in Reviews nicht ersetzen</a:t>
            </a:r>
          </a:p>
        </p:txBody>
      </p:sp>
      <p:sp>
        <p:nvSpPr>
          <p:cNvPr id="4" name="Foliennummernplatzhalter 3"/>
          <p:cNvSpPr>
            <a:spLocks noGrp="1"/>
          </p:cNvSpPr>
          <p:nvPr>
            <p:ph type="sldNum" sz="quarter" idx="5"/>
          </p:nvPr>
        </p:nvSpPr>
        <p:spPr/>
        <p:txBody>
          <a:bodyPr/>
          <a:lstStyle/>
          <a:p>
            <a:fld id="{C1E8E1B3-6545-954E-9998-292C9C5033CF}" type="slidenum">
              <a:rPr lang="de-DE" smtClean="0"/>
              <a:t>5</a:t>
            </a:fld>
            <a:endParaRPr lang="de-DE"/>
          </a:p>
        </p:txBody>
      </p:sp>
    </p:spTree>
    <p:extLst>
      <p:ext uri="{BB962C8B-B14F-4D97-AF65-F5344CB8AC3E}">
        <p14:creationId xmlns:p14="http://schemas.microsoft.com/office/powerpoint/2010/main" val="3355324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Familiarity</a:t>
            </a:r>
            <a:r>
              <a:rPr lang="de-DE" dirty="0"/>
              <a:t> </a:t>
            </a:r>
            <a:r>
              <a:rPr lang="de-DE" dirty="0" err="1"/>
              <a:t>with</a:t>
            </a:r>
            <a:r>
              <a:rPr lang="de-DE" dirty="0"/>
              <a:t> online reviews und/oder </a:t>
            </a:r>
            <a:r>
              <a:rPr lang="de-DE" dirty="0" err="1"/>
              <a:t>general</a:t>
            </a:r>
            <a:r>
              <a:rPr lang="de-DE" dirty="0"/>
              <a:t> </a:t>
            </a:r>
            <a:r>
              <a:rPr lang="de-DE" dirty="0" err="1"/>
              <a:t>attitude</a:t>
            </a:r>
            <a:r>
              <a:rPr lang="de-DE" dirty="0"/>
              <a:t> </a:t>
            </a:r>
            <a:r>
              <a:rPr lang="de-DE" dirty="0" err="1"/>
              <a:t>towards</a:t>
            </a:r>
            <a:r>
              <a:rPr lang="de-DE" dirty="0"/>
              <a:t> online reviews?</a:t>
            </a:r>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8</a:t>
            </a:fld>
            <a:endParaRPr lang="de-DE"/>
          </a:p>
        </p:txBody>
      </p:sp>
    </p:spTree>
    <p:extLst>
      <p:ext uri="{BB962C8B-B14F-4D97-AF65-F5344CB8AC3E}">
        <p14:creationId xmlns:p14="http://schemas.microsoft.com/office/powerpoint/2010/main" val="51898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Familiarity</a:t>
            </a:r>
            <a:r>
              <a:rPr lang="de-DE" dirty="0"/>
              <a:t> </a:t>
            </a:r>
            <a:r>
              <a:rPr lang="de-DE" dirty="0" err="1"/>
              <a:t>with</a:t>
            </a:r>
            <a:r>
              <a:rPr lang="de-DE" dirty="0"/>
              <a:t> online reviews und/oder </a:t>
            </a:r>
            <a:r>
              <a:rPr lang="de-DE" dirty="0" err="1"/>
              <a:t>general</a:t>
            </a:r>
            <a:r>
              <a:rPr lang="de-DE" dirty="0"/>
              <a:t> </a:t>
            </a:r>
            <a:r>
              <a:rPr lang="de-DE" dirty="0" err="1"/>
              <a:t>attitude</a:t>
            </a:r>
            <a:r>
              <a:rPr lang="de-DE" dirty="0"/>
              <a:t> </a:t>
            </a:r>
            <a:r>
              <a:rPr lang="de-DE" dirty="0" err="1"/>
              <a:t>towards</a:t>
            </a:r>
            <a:r>
              <a:rPr lang="de-DE" dirty="0"/>
              <a:t> online reviews?</a:t>
            </a:r>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9</a:t>
            </a:fld>
            <a:endParaRPr lang="de-DE"/>
          </a:p>
        </p:txBody>
      </p:sp>
    </p:spTree>
    <p:extLst>
      <p:ext uri="{BB962C8B-B14F-4D97-AF65-F5344CB8AC3E}">
        <p14:creationId xmlns:p14="http://schemas.microsoft.com/office/powerpoint/2010/main" val="757007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err="1"/>
              <a:t>Erläuterung</a:t>
            </a:r>
            <a:r>
              <a:rPr lang="en-US" dirty="0"/>
              <a:t> </a:t>
            </a:r>
            <a:r>
              <a:rPr lang="en-US" dirty="0" err="1"/>
              <a:t>zu</a:t>
            </a:r>
            <a:r>
              <a:rPr lang="en-US" dirty="0"/>
              <a:t> Types in </a:t>
            </a:r>
            <a:r>
              <a:rPr lang="de-DE" sz="900" dirty="0">
                <a:hlinkClick r:id="rId3"/>
              </a:rPr>
              <a:t>154604 75..87 (emerald.com)</a:t>
            </a:r>
            <a:endParaRPr lang="de-DE" sz="900" dirty="0"/>
          </a:p>
          <a:p>
            <a:endParaRPr lang="en-US" dirty="0"/>
          </a:p>
        </p:txBody>
      </p:sp>
      <p:sp>
        <p:nvSpPr>
          <p:cNvPr id="4" name="Foliennummernplatzhalter 3"/>
          <p:cNvSpPr>
            <a:spLocks noGrp="1"/>
          </p:cNvSpPr>
          <p:nvPr>
            <p:ph type="sldNum" sz="quarter" idx="5"/>
          </p:nvPr>
        </p:nvSpPr>
        <p:spPr/>
        <p:txBody>
          <a:bodyPr/>
          <a:lstStyle/>
          <a:p>
            <a:fld id="{C1E8E1B3-6545-954E-9998-292C9C5033CF}" type="slidenum">
              <a:rPr lang="de-DE" smtClean="0"/>
              <a:t>10</a:t>
            </a:fld>
            <a:endParaRPr lang="de-DE"/>
          </a:p>
        </p:txBody>
      </p:sp>
    </p:spTree>
    <p:extLst>
      <p:ext uri="{BB962C8B-B14F-4D97-AF65-F5344CB8AC3E}">
        <p14:creationId xmlns:p14="http://schemas.microsoft.com/office/powerpoint/2010/main" val="3808127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Inhalt_2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395289" y="1509184"/>
            <a:ext cx="4104044" cy="4895849"/>
          </a:xfrm>
        </p:spPr>
        <p:txBody>
          <a:bodyPr lIns="0" tIns="0" rIns="0" bIns="0">
            <a:noAutofit/>
          </a:bodyPr>
          <a:lstStyle>
            <a:lvl1pPr>
              <a:defRPr sz="1800" baseline="0"/>
            </a:lvl1pPr>
            <a:lvl2pPr>
              <a:defRPr sz="1800" baseline="0"/>
            </a:lvl2pPr>
            <a:lvl3pPr>
              <a:defRPr sz="1800" baseline="0"/>
            </a:lvl3pPr>
            <a:lvl4pPr>
              <a:defRPr sz="1800" baseline="0"/>
            </a:lvl4pPr>
            <a:lvl5pPr>
              <a:defRPr sz="1800" baseline="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10">
            <a:extLst>
              <a:ext uri="{FF2B5EF4-FFF2-40B4-BE49-F238E27FC236}">
                <a16:creationId xmlns:a16="http://schemas.microsoft.com/office/drawing/2014/main" id="{5882F3C8-F6FC-1F43-8FF2-DEBCA37BD904}"/>
              </a:ext>
            </a:extLst>
          </p:cNvPr>
          <p:cNvSpPr>
            <a:spLocks noGrp="1"/>
          </p:cNvSpPr>
          <p:nvPr>
            <p:ph type="pic" sz="quarter" idx="17"/>
          </p:nvPr>
        </p:nvSpPr>
        <p:spPr>
          <a:xfrm>
            <a:off x="4645025" y="1509184"/>
            <a:ext cx="4103688" cy="4895849"/>
          </a:xfrm>
        </p:spPr>
        <p:txBody>
          <a:bodyPr/>
          <a:lstStyle>
            <a:lvl1pPr marL="0" indent="0">
              <a:buFontTx/>
              <a:buNone/>
              <a:defRPr/>
            </a:lvl1pPr>
          </a:lstStyle>
          <a:p>
            <a:r>
              <a:rPr lang="de-DE"/>
              <a:t>Bild durch Klicken auf Symbol hinzufügen</a:t>
            </a:r>
          </a:p>
        </p:txBody>
      </p:sp>
      <p:sp>
        <p:nvSpPr>
          <p:cNvPr id="13" name="Vertikaler Textplatzhalter 13">
            <a:extLst>
              <a:ext uri="{FF2B5EF4-FFF2-40B4-BE49-F238E27FC236}">
                <a16:creationId xmlns:a16="http://schemas.microsoft.com/office/drawing/2014/main" id="{017A6AA3-6E5D-3444-AF30-96548295A561}"/>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a:t>Mastertextformat bearbeiten</a:t>
            </a:r>
          </a:p>
        </p:txBody>
      </p:sp>
      <p:sp>
        <p:nvSpPr>
          <p:cNvPr id="24" name="Rechteck 23">
            <a:extLst>
              <a:ext uri="{FF2B5EF4-FFF2-40B4-BE49-F238E27FC236}">
                <a16:creationId xmlns:a16="http://schemas.microsoft.com/office/drawing/2014/main" id="{A8C1DA27-065F-7C4C-A9FA-DF15FE66B08E}"/>
              </a:ext>
            </a:extLst>
          </p:cNvPr>
          <p:cNvSpPr/>
          <p:nvPr/>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5" name="Date Placeholder 3">
            <a:extLst>
              <a:ext uri="{FF2B5EF4-FFF2-40B4-BE49-F238E27FC236}">
                <a16:creationId xmlns:a16="http://schemas.microsoft.com/office/drawing/2014/main" id="{61D53806-EF20-EA4B-881D-60856F917745}"/>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26" name="Footer Placeholder 4">
            <a:extLst>
              <a:ext uri="{FF2B5EF4-FFF2-40B4-BE49-F238E27FC236}">
                <a16:creationId xmlns:a16="http://schemas.microsoft.com/office/drawing/2014/main" id="{F1234AC7-50CC-A64F-9B69-1D6338815ADB}"/>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a:t>Text Fußzeile</a:t>
            </a:r>
            <a:endParaRPr lang="de-DE" dirty="0"/>
          </a:p>
        </p:txBody>
      </p:sp>
      <p:sp>
        <p:nvSpPr>
          <p:cNvPr id="27" name="Slide Number Placeholder 5">
            <a:extLst>
              <a:ext uri="{FF2B5EF4-FFF2-40B4-BE49-F238E27FC236}">
                <a16:creationId xmlns:a16="http://schemas.microsoft.com/office/drawing/2014/main" id="{82243D88-BC8A-4243-B8B3-639AF628307A}"/>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a:t> </a:t>
            </a:r>
            <a:fld id="{FE120BDC-5456-EC41-8BB6-7A3B726EA19B}" type="slidenum">
              <a:rPr lang="de-DE" smtClean="0"/>
              <a:pPr/>
              <a:t>‹Nr.›</a:t>
            </a:fld>
            <a:endParaRPr lang="de-DE" dirty="0"/>
          </a:p>
        </p:txBody>
      </p:sp>
      <p:cxnSp>
        <p:nvCxnSpPr>
          <p:cNvPr id="28" name="Gerade Verbindung 27">
            <a:extLst>
              <a:ext uri="{FF2B5EF4-FFF2-40B4-BE49-F238E27FC236}">
                <a16:creationId xmlns:a16="http://schemas.microsoft.com/office/drawing/2014/main" id="{93DC2132-61EE-2448-B1D2-C4DF1767707F}"/>
              </a:ext>
            </a:extLst>
          </p:cNvPr>
          <p:cNvCxnSpPr/>
          <p:nvPr/>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4" name="Grafik 13" descr="Ein Bild, das Text enthält.&#10;&#10;Automatisch generierte Beschreibung">
            <a:extLst>
              <a:ext uri="{FF2B5EF4-FFF2-40B4-BE49-F238E27FC236}">
                <a16:creationId xmlns:a16="http://schemas.microsoft.com/office/drawing/2014/main" id="{ACFA87C3-8005-4469-BEC1-271ED6A67DD7}"/>
              </a:ext>
            </a:extLst>
          </p:cNvPr>
          <p:cNvPicPr>
            <a:picLocks noChangeAspect="1"/>
          </p:cNvPicPr>
          <p:nvPr/>
        </p:nvPicPr>
        <p:blipFill>
          <a:blip r:embed="rId2"/>
          <a:stretch>
            <a:fillRect/>
          </a:stretch>
        </p:blipFill>
        <p:spPr>
          <a:xfrm>
            <a:off x="7274788" y="422040"/>
            <a:ext cx="1492067" cy="448057"/>
          </a:xfrm>
          <a:prstGeom prst="rect">
            <a:avLst/>
          </a:prstGeom>
        </p:spPr>
      </p:pic>
      <p:sp>
        <p:nvSpPr>
          <p:cNvPr id="12" name="Rechteck 11">
            <a:extLst>
              <a:ext uri="{FF2B5EF4-FFF2-40B4-BE49-F238E27FC236}">
                <a16:creationId xmlns:a16="http://schemas.microsoft.com/office/drawing/2014/main" id="{EA0F11A3-C2E3-4F66-8DE4-4A507A843DD2}"/>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cxnSp>
        <p:nvCxnSpPr>
          <p:cNvPr id="15" name="Gerade Verbindung 27">
            <a:extLst>
              <a:ext uri="{FF2B5EF4-FFF2-40B4-BE49-F238E27FC236}">
                <a16:creationId xmlns:a16="http://schemas.microsoft.com/office/drawing/2014/main" id="{C0DDCA45-27EA-4957-8CFC-BCC6F19AA109}"/>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59438"/>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o">
    <p:spTree>
      <p:nvGrpSpPr>
        <p:cNvPr id="1" name=""/>
        <p:cNvGrpSpPr/>
        <p:nvPr/>
      </p:nvGrpSpPr>
      <p:grpSpPr>
        <a:xfrm>
          <a:off x="0" y="0"/>
          <a:ext cx="0" cy="0"/>
          <a:chOff x="0" y="0"/>
          <a:chExt cx="0" cy="0"/>
        </a:xfrm>
      </p:grpSpPr>
      <p:sp>
        <p:nvSpPr>
          <p:cNvPr id="8" name="Inhaltsplatzhalter 8">
            <a:extLst>
              <a:ext uri="{FF2B5EF4-FFF2-40B4-BE49-F238E27FC236}">
                <a16:creationId xmlns:a16="http://schemas.microsoft.com/office/drawing/2014/main" id="{69C4859A-41C4-C343-9FD6-4E847BE2C98E}"/>
              </a:ext>
            </a:extLst>
          </p:cNvPr>
          <p:cNvSpPr>
            <a:spLocks noGrp="1"/>
          </p:cNvSpPr>
          <p:nvPr>
            <p:ph sz="quarter" idx="15"/>
          </p:nvPr>
        </p:nvSpPr>
        <p:spPr>
          <a:xfrm>
            <a:off x="2519363" y="1519766"/>
            <a:ext cx="6229350" cy="1474761"/>
          </a:xfrm>
        </p:spPr>
        <p:txBody>
          <a:bodyPr lIns="0" tIns="0" rIns="0" bIns="0">
            <a:noAutofit/>
          </a:bodyPr>
          <a:lstStyle>
            <a:lvl1pPr>
              <a:buClr>
                <a:srgbClr val="77BA49"/>
              </a:buClr>
              <a:defRPr sz="1867" baseline="0"/>
            </a:lvl1pPr>
          </a:lstStyle>
          <a:p>
            <a:pPr lvl="0"/>
            <a:r>
              <a:rPr lang="de-DE" dirty="0"/>
              <a:t>Mastertextformat bearbeiten</a:t>
            </a:r>
          </a:p>
        </p:txBody>
      </p:sp>
      <p:sp>
        <p:nvSpPr>
          <p:cNvPr id="9" name="Rechteck 8">
            <a:extLst>
              <a:ext uri="{FF2B5EF4-FFF2-40B4-BE49-F238E27FC236}">
                <a16:creationId xmlns:a16="http://schemas.microsoft.com/office/drawing/2014/main" id="{4DC82AFD-8117-A14A-BDC9-B9A8EE0927CE}"/>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0" name="Date Placeholder 3">
            <a:extLst>
              <a:ext uri="{FF2B5EF4-FFF2-40B4-BE49-F238E27FC236}">
                <a16:creationId xmlns:a16="http://schemas.microsoft.com/office/drawing/2014/main" id="{862FBDBD-6390-2049-A54A-4140B89A5360}"/>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11" name="Footer Placeholder 4">
            <a:extLst>
              <a:ext uri="{FF2B5EF4-FFF2-40B4-BE49-F238E27FC236}">
                <a16:creationId xmlns:a16="http://schemas.microsoft.com/office/drawing/2014/main" id="{6362B1B4-AD5F-704C-9A18-3A7974AD7536}"/>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17" name="Slide Number Placeholder 5">
            <a:extLst>
              <a:ext uri="{FF2B5EF4-FFF2-40B4-BE49-F238E27FC236}">
                <a16:creationId xmlns:a16="http://schemas.microsoft.com/office/drawing/2014/main" id="{BFE2E680-46C1-914E-BE99-B6E8B1BC32DB}"/>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18" name="Gerade Verbindung 17">
            <a:extLst>
              <a:ext uri="{FF2B5EF4-FFF2-40B4-BE49-F238E27FC236}">
                <a16:creationId xmlns:a16="http://schemas.microsoft.com/office/drawing/2014/main" id="{E61F6A7B-2C05-394D-B223-495E7DACF40C}"/>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1938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guide id="8" pos="1587">
          <p15:clr>
            <a:srgbClr val="FBAE40"/>
          </p15:clr>
        </p15:guide>
        <p15:guide id="9" pos="464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elfolie_3">
    <p:spTree>
      <p:nvGrpSpPr>
        <p:cNvPr id="1" name=""/>
        <p:cNvGrpSpPr/>
        <p:nvPr/>
      </p:nvGrpSpPr>
      <p:grpSpPr>
        <a:xfrm>
          <a:off x="0" y="0"/>
          <a:ext cx="0" cy="0"/>
          <a:chOff x="0" y="0"/>
          <a:chExt cx="0" cy="0"/>
        </a:xfrm>
      </p:grpSpPr>
      <p:pic>
        <p:nvPicPr>
          <p:cNvPr id="12" name="Bildplatzhalter 10">
            <a:extLst>
              <a:ext uri="{FF2B5EF4-FFF2-40B4-BE49-F238E27FC236}">
                <a16:creationId xmlns:a16="http://schemas.microsoft.com/office/drawing/2014/main" id="{F2F5862E-3A17-486A-A715-9865C799AF22}"/>
              </a:ext>
            </a:extLst>
          </p:cNvPr>
          <p:cNvPicPr>
            <a:picLocks noChangeAspect="1"/>
          </p:cNvPicPr>
          <p:nvPr userDrawn="1"/>
        </p:nvPicPr>
        <p:blipFill>
          <a:blip r:embed="rId2"/>
          <a:srcRect l="20" r="20"/>
          <a:stretch>
            <a:fillRect/>
          </a:stretch>
        </p:blipFill>
        <p:spPr>
          <a:xfrm>
            <a:off x="0" y="1509184"/>
            <a:ext cx="9144000" cy="5348816"/>
          </a:xfrm>
          <a:prstGeom prst="rect">
            <a:avLst/>
          </a:prstGeom>
        </p:spPr>
      </p:pic>
      <p:sp>
        <p:nvSpPr>
          <p:cNvPr id="13" name="Rechteck 12">
            <a:extLst>
              <a:ext uri="{FF2B5EF4-FFF2-40B4-BE49-F238E27FC236}">
                <a16:creationId xmlns:a16="http://schemas.microsoft.com/office/drawing/2014/main" id="{FFD4A449-F4E7-414E-A45C-E72FEBE825D2}"/>
              </a:ext>
            </a:extLst>
          </p:cNvPr>
          <p:cNvSpPr/>
          <p:nvPr userDrawn="1"/>
        </p:nvSpPr>
        <p:spPr>
          <a:xfrm>
            <a:off x="4572000" y="1509184"/>
            <a:ext cx="4572000" cy="313315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4" name="Rechteck 13">
            <a:extLst>
              <a:ext uri="{FF2B5EF4-FFF2-40B4-BE49-F238E27FC236}">
                <a16:creationId xmlns:a16="http://schemas.microsoft.com/office/drawing/2014/main" id="{8074F21A-8921-4463-9346-993BE1973A64}"/>
              </a:ext>
            </a:extLst>
          </p:cNvPr>
          <p:cNvSpPr/>
          <p:nvPr userDrawn="1"/>
        </p:nvSpPr>
        <p:spPr>
          <a:xfrm>
            <a:off x="4572000" y="4640188"/>
            <a:ext cx="4572000" cy="82469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descr="Ein Bild, das Text enthält.&#10;&#10;Automatisch generierte Beschreibung">
            <a:extLst>
              <a:ext uri="{FF2B5EF4-FFF2-40B4-BE49-F238E27FC236}">
                <a16:creationId xmlns:a16="http://schemas.microsoft.com/office/drawing/2014/main" id="{0EDDFCE8-689E-437D-BBB0-8365781910C6}"/>
              </a:ext>
            </a:extLst>
          </p:cNvPr>
          <p:cNvPicPr>
            <a:picLocks noChangeAspect="1"/>
          </p:cNvPicPr>
          <p:nvPr userDrawn="1"/>
        </p:nvPicPr>
        <p:blipFill>
          <a:blip r:embed="rId3"/>
          <a:stretch>
            <a:fillRect/>
          </a:stretch>
        </p:blipFill>
        <p:spPr>
          <a:xfrm>
            <a:off x="4695877" y="4685706"/>
            <a:ext cx="2450306" cy="735810"/>
          </a:xfrm>
          <a:prstGeom prst="rect">
            <a:avLst/>
          </a:prstGeom>
        </p:spPr>
      </p:pic>
      <p:sp>
        <p:nvSpPr>
          <p:cNvPr id="15" name="Subtitle 2">
            <a:extLst>
              <a:ext uri="{FF2B5EF4-FFF2-40B4-BE49-F238E27FC236}">
                <a16:creationId xmlns:a16="http://schemas.microsoft.com/office/drawing/2014/main" id="{F91A1CC9-5EDF-284C-B33F-1127EF0CCD81}"/>
              </a:ext>
            </a:extLst>
          </p:cNvPr>
          <p:cNvSpPr>
            <a:spLocks noGrp="1"/>
          </p:cNvSpPr>
          <p:nvPr>
            <p:ph type="subTitle" idx="1" hasCustomPrompt="1"/>
          </p:nvPr>
        </p:nvSpPr>
        <p:spPr>
          <a:xfrm>
            <a:off x="4768104" y="3902555"/>
            <a:ext cx="3980609" cy="575973"/>
          </a:xfrm>
        </p:spPr>
        <p:txBody>
          <a:bodyPr lIns="0" tIns="0" rIns="0" bIns="0">
            <a:noAutofit/>
          </a:bodyPr>
          <a:lstStyle>
            <a:lvl1pPr marL="0" indent="0" algn="l">
              <a:spcBef>
                <a:spcPts val="0"/>
              </a:spcBef>
              <a:buNone/>
              <a:defRPr sz="18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dirty="0"/>
              <a:t>Untertitel einfügen</a:t>
            </a:r>
            <a:endParaRPr lang="en-US" dirty="0"/>
          </a:p>
        </p:txBody>
      </p:sp>
      <p:pic>
        <p:nvPicPr>
          <p:cNvPr id="34" name="Grafik 33">
            <a:extLst>
              <a:ext uri="{FF2B5EF4-FFF2-40B4-BE49-F238E27FC236}">
                <a16:creationId xmlns:a16="http://schemas.microsoft.com/office/drawing/2014/main" id="{39251790-878B-4540-A450-B53296F887C4}"/>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6486576" y="510282"/>
            <a:ext cx="2273362" cy="645278"/>
          </a:xfrm>
          <a:prstGeom prst="rect">
            <a:avLst/>
          </a:prstGeom>
        </p:spPr>
      </p:pic>
      <p:sp>
        <p:nvSpPr>
          <p:cNvPr id="2" name="Title 1"/>
          <p:cNvSpPr>
            <a:spLocks noGrp="1"/>
          </p:cNvSpPr>
          <p:nvPr>
            <p:ph type="ctrTitle" hasCustomPrompt="1"/>
          </p:nvPr>
        </p:nvSpPr>
        <p:spPr>
          <a:xfrm>
            <a:off x="4756346" y="1737920"/>
            <a:ext cx="3992367" cy="1939933"/>
          </a:xfrm>
        </p:spPr>
        <p:txBody>
          <a:bodyPr anchor="t" anchorCtr="0"/>
          <a:lstStyle>
            <a:lvl1pPr algn="l">
              <a:defRPr sz="3200" baseline="0">
                <a:solidFill>
                  <a:srgbClr val="77BA49"/>
                </a:solidFill>
              </a:defRPr>
            </a:lvl1pPr>
          </a:lstStyle>
          <a:p>
            <a:r>
              <a:rPr lang="de-DE" dirty="0"/>
              <a:t>Haupttitel einfügen</a:t>
            </a:r>
            <a:endParaRPr lang="en-US" dirty="0"/>
          </a:p>
        </p:txBody>
      </p:sp>
    </p:spTree>
    <p:extLst>
      <p:ext uri="{BB962C8B-B14F-4D97-AF65-F5344CB8AC3E}">
        <p14:creationId xmlns:p14="http://schemas.microsoft.com/office/powerpoint/2010/main" val="2928247120"/>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pos="4649" userDrawn="1">
          <p15:clr>
            <a:srgbClr val="FBAE40"/>
          </p15:clr>
        </p15:guide>
        <p15:guide id="5" pos="1587">
          <p15:clr>
            <a:srgbClr val="FBAE40"/>
          </p15:clr>
        </p15:guide>
        <p15:guide id="6" orient="horz" pos="4035">
          <p15:clr>
            <a:srgbClr val="FBAE40"/>
          </p15:clr>
        </p15:guide>
        <p15:guide id="7" pos="2880">
          <p15:clr>
            <a:srgbClr val="FBAE40"/>
          </p15:clr>
        </p15:guide>
        <p15:guide id="8" orient="horz" pos="95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Inhalt_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97508"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28" name="Inhaltsplatzhalter 27">
            <a:extLst>
              <a:ext uri="{FF2B5EF4-FFF2-40B4-BE49-F238E27FC236}">
                <a16:creationId xmlns:a16="http://schemas.microsoft.com/office/drawing/2014/main" id="{124E8B85-BA5E-874D-8C1C-2EAE36589FBB}"/>
              </a:ext>
            </a:extLst>
          </p:cNvPr>
          <p:cNvSpPr>
            <a:spLocks noGrp="1"/>
          </p:cNvSpPr>
          <p:nvPr>
            <p:ph sz="quarter" idx="13"/>
          </p:nvPr>
        </p:nvSpPr>
        <p:spPr>
          <a:xfrm>
            <a:off x="395289" y="1509184"/>
            <a:ext cx="8353425" cy="4901709"/>
          </a:xfrm>
        </p:spPr>
        <p:txBody>
          <a:bodyPr lIns="0" tIns="0" rIns="0" bIns="0"/>
          <a:lstStyle>
            <a:lvl1pPr marL="228594" indent="-228594">
              <a:buClr>
                <a:srgbClr val="77BA49"/>
              </a:buClr>
              <a:buFont typeface="Wingdings" pitchFamily="2" charset="2"/>
              <a:buChar char="§"/>
              <a:defRPr sz="1800" baseline="0"/>
            </a:lvl1pPr>
            <a:lvl2pPr>
              <a:buClr>
                <a:srgbClr val="77BA49"/>
              </a:buClr>
              <a:defRPr sz="1800" baseline="0"/>
            </a:lvl2pPr>
            <a:lvl3pPr>
              <a:buClr>
                <a:srgbClr val="77BA49"/>
              </a:buClr>
              <a:defRPr sz="1500" baseline="0"/>
            </a:lvl3pPr>
            <a:lvl4pPr>
              <a:buClr>
                <a:srgbClr val="77BA49"/>
              </a:buClr>
              <a:defRPr sz="1500" baseline="0"/>
            </a:lvl4pPr>
            <a:lvl5pPr>
              <a:buClr>
                <a:srgbClr val="77BA49"/>
              </a:buCl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Rechteck 18">
            <a:extLst>
              <a:ext uri="{FF2B5EF4-FFF2-40B4-BE49-F238E27FC236}">
                <a16:creationId xmlns:a16="http://schemas.microsoft.com/office/drawing/2014/main" id="{9A2340E9-11A7-BB43-AF49-310BD2A9D2E3}"/>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0" name="Date Placeholder 3">
            <a:extLst>
              <a:ext uri="{FF2B5EF4-FFF2-40B4-BE49-F238E27FC236}">
                <a16:creationId xmlns:a16="http://schemas.microsoft.com/office/drawing/2014/main" id="{3593C4DE-DCDD-7B45-9DC4-5DC47D967E54}"/>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21" name="Footer Placeholder 4">
            <a:extLst>
              <a:ext uri="{FF2B5EF4-FFF2-40B4-BE49-F238E27FC236}">
                <a16:creationId xmlns:a16="http://schemas.microsoft.com/office/drawing/2014/main" id="{60EFE8CD-C81F-704A-A700-78D5A4D1E305}"/>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2" name="Slide Number Placeholder 5">
            <a:extLst>
              <a:ext uri="{FF2B5EF4-FFF2-40B4-BE49-F238E27FC236}">
                <a16:creationId xmlns:a16="http://schemas.microsoft.com/office/drawing/2014/main" id="{DFF94DF2-85E5-C74E-B0D3-FA6C9A90263F}"/>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3" name="Gerade Verbindung 22">
            <a:extLst>
              <a:ext uri="{FF2B5EF4-FFF2-40B4-BE49-F238E27FC236}">
                <a16:creationId xmlns:a16="http://schemas.microsoft.com/office/drawing/2014/main" id="{48DB7278-616B-BD44-932E-0CF4E97E43CA}"/>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832357"/>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pos="204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Inhalt_2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395289" y="1509184"/>
            <a:ext cx="4104044" cy="4895849"/>
          </a:xfrm>
        </p:spPr>
        <p:txBody>
          <a:bodyPr lIns="0" tIns="0" rIns="0" bIns="0">
            <a:noAutofit/>
          </a:bodyPr>
          <a:lstStyle>
            <a:lvl1pPr>
              <a:defRPr sz="1800" baseline="0"/>
            </a:lvl1pPr>
            <a:lvl2pPr>
              <a:defRPr sz="1800" baseline="0"/>
            </a:lvl2pPr>
            <a:lvl3pPr>
              <a:defRPr sz="1800" baseline="0"/>
            </a:lvl3pPr>
            <a:lvl4pPr>
              <a:defRPr sz="1800" baseline="0"/>
            </a:lvl4pPr>
            <a:lvl5pPr>
              <a:defRPr sz="18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Bildplatzhalter 10">
            <a:extLst>
              <a:ext uri="{FF2B5EF4-FFF2-40B4-BE49-F238E27FC236}">
                <a16:creationId xmlns:a16="http://schemas.microsoft.com/office/drawing/2014/main" id="{5882F3C8-F6FC-1F43-8FF2-DEBCA37BD904}"/>
              </a:ext>
            </a:extLst>
          </p:cNvPr>
          <p:cNvSpPr>
            <a:spLocks noGrp="1"/>
          </p:cNvSpPr>
          <p:nvPr>
            <p:ph type="pic" sz="quarter" idx="17"/>
          </p:nvPr>
        </p:nvSpPr>
        <p:spPr>
          <a:xfrm>
            <a:off x="4645025" y="1509184"/>
            <a:ext cx="4103688" cy="4895849"/>
          </a:xfrm>
        </p:spPr>
        <p:txBody>
          <a:bodyPr/>
          <a:lstStyle>
            <a:lvl1pPr marL="0" indent="0">
              <a:buFontTx/>
              <a:buNone/>
              <a:defRPr/>
            </a:lvl1pPr>
          </a:lstStyle>
          <a:p>
            <a:endParaRPr lang="de-DE"/>
          </a:p>
        </p:txBody>
      </p:sp>
      <p:sp>
        <p:nvSpPr>
          <p:cNvPr id="13" name="Vertikaler Textplatzhalter 13">
            <a:extLst>
              <a:ext uri="{FF2B5EF4-FFF2-40B4-BE49-F238E27FC236}">
                <a16:creationId xmlns:a16="http://schemas.microsoft.com/office/drawing/2014/main" id="{017A6AA3-6E5D-3444-AF30-96548295A561}"/>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24" name="Rechteck 23">
            <a:extLst>
              <a:ext uri="{FF2B5EF4-FFF2-40B4-BE49-F238E27FC236}">
                <a16:creationId xmlns:a16="http://schemas.microsoft.com/office/drawing/2014/main" id="{A8C1DA27-065F-7C4C-A9FA-DF15FE66B08E}"/>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5" name="Date Placeholder 3">
            <a:extLst>
              <a:ext uri="{FF2B5EF4-FFF2-40B4-BE49-F238E27FC236}">
                <a16:creationId xmlns:a16="http://schemas.microsoft.com/office/drawing/2014/main" id="{61D53806-EF20-EA4B-881D-60856F917745}"/>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26" name="Footer Placeholder 4">
            <a:extLst>
              <a:ext uri="{FF2B5EF4-FFF2-40B4-BE49-F238E27FC236}">
                <a16:creationId xmlns:a16="http://schemas.microsoft.com/office/drawing/2014/main" id="{F1234AC7-50CC-A64F-9B69-1D6338815ADB}"/>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7" name="Slide Number Placeholder 5">
            <a:extLst>
              <a:ext uri="{FF2B5EF4-FFF2-40B4-BE49-F238E27FC236}">
                <a16:creationId xmlns:a16="http://schemas.microsoft.com/office/drawing/2014/main" id="{82243D88-BC8A-4243-B8B3-639AF628307A}"/>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8" name="Gerade Verbindung 27">
            <a:extLst>
              <a:ext uri="{FF2B5EF4-FFF2-40B4-BE49-F238E27FC236}">
                <a16:creationId xmlns:a16="http://schemas.microsoft.com/office/drawing/2014/main" id="{93DC2132-61EE-2448-B1D2-C4DF1767707F}"/>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82682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Inhalt_3_3-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70608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7" name="Inhaltsplatzhalter 8">
            <a:extLst>
              <a:ext uri="{FF2B5EF4-FFF2-40B4-BE49-F238E27FC236}">
                <a16:creationId xmlns:a16="http://schemas.microsoft.com/office/drawing/2014/main" id="{9EA76A36-359F-3049-A4AF-05D8F649132B}"/>
              </a:ext>
            </a:extLst>
          </p:cNvPr>
          <p:cNvSpPr>
            <a:spLocks noGrp="1"/>
          </p:cNvSpPr>
          <p:nvPr>
            <p:ph sz="quarter" idx="15"/>
          </p:nvPr>
        </p:nvSpPr>
        <p:spPr>
          <a:xfrm>
            <a:off x="401076" y="1509184"/>
            <a:ext cx="2660428" cy="2578307"/>
          </a:xfrm>
        </p:spPr>
        <p:txBody>
          <a:bodyPr lIns="0" tIns="0" rIns="0" bIns="0">
            <a:noAutofit/>
          </a:bodyPr>
          <a:lstStyle>
            <a:lvl1pPr>
              <a:defRPr sz="1800" baseline="0"/>
            </a:lvl1pPr>
            <a:lvl2pPr>
              <a:defRPr sz="1800" baseline="0"/>
            </a:lvl2pPr>
            <a:lvl3pPr marL="914400" indent="0">
              <a:buNone/>
              <a:defRPr sz="1500" baseline="0"/>
            </a:lvl3pPr>
            <a:lvl4pPr>
              <a:defRPr sz="1500" baseline="0"/>
            </a:lvl4pPr>
            <a:lvl5pPr>
              <a:defRPr sz="1500" baseline="0"/>
            </a:lvl5pPr>
          </a:lstStyle>
          <a:p>
            <a:pPr lvl="0"/>
            <a:r>
              <a:rPr lang="de-DE" dirty="0"/>
              <a:t>Mastertextformat bearbeiten</a:t>
            </a:r>
          </a:p>
          <a:p>
            <a:pPr lvl="1"/>
            <a:r>
              <a:rPr lang="de-DE" dirty="0"/>
              <a:t>Zweite Ebene</a:t>
            </a:r>
          </a:p>
        </p:txBody>
      </p:sp>
      <p:sp>
        <p:nvSpPr>
          <p:cNvPr id="27" name="Bildplatzhalter 5">
            <a:extLst>
              <a:ext uri="{FF2B5EF4-FFF2-40B4-BE49-F238E27FC236}">
                <a16:creationId xmlns:a16="http://schemas.microsoft.com/office/drawing/2014/main" id="{92B60458-4FFD-0849-BEE7-47F10FEBCB76}"/>
              </a:ext>
            </a:extLst>
          </p:cNvPr>
          <p:cNvSpPr>
            <a:spLocks noGrp="1"/>
          </p:cNvSpPr>
          <p:nvPr>
            <p:ph type="pic" sz="quarter" idx="22"/>
          </p:nvPr>
        </p:nvSpPr>
        <p:spPr>
          <a:xfrm>
            <a:off x="400575" y="4260948"/>
            <a:ext cx="2666717" cy="2144085"/>
          </a:xfrm>
        </p:spPr>
        <p:txBody>
          <a:bodyPr numCol="3" spcCol="180000">
            <a:normAutofit/>
          </a:bodyPr>
          <a:lstStyle>
            <a:lvl1pPr marL="0" indent="0">
              <a:buFontTx/>
              <a:buNone/>
              <a:defRPr sz="1800" baseline="0"/>
            </a:lvl1pPr>
          </a:lstStyle>
          <a:p>
            <a:endParaRPr lang="de-DE" dirty="0"/>
          </a:p>
        </p:txBody>
      </p:sp>
      <p:sp>
        <p:nvSpPr>
          <p:cNvPr id="36" name="Inhaltsplatzhalter 8">
            <a:extLst>
              <a:ext uri="{FF2B5EF4-FFF2-40B4-BE49-F238E27FC236}">
                <a16:creationId xmlns:a16="http://schemas.microsoft.com/office/drawing/2014/main" id="{E055EB21-537E-3846-BC1A-C961C1EC1451}"/>
              </a:ext>
            </a:extLst>
          </p:cNvPr>
          <p:cNvSpPr>
            <a:spLocks noGrp="1"/>
          </p:cNvSpPr>
          <p:nvPr>
            <p:ph sz="quarter" idx="23"/>
          </p:nvPr>
        </p:nvSpPr>
        <p:spPr>
          <a:xfrm>
            <a:off x="6082498" y="1509184"/>
            <a:ext cx="2660428" cy="2578307"/>
          </a:xfrm>
        </p:spPr>
        <p:txBody>
          <a:bodyPr lIns="0" tIns="0" rIns="0" bIns="0">
            <a:noAutofit/>
          </a:bodyPr>
          <a:lstStyle>
            <a:lvl1pPr>
              <a:defRPr sz="1800" baseline="0"/>
            </a:lvl1pPr>
            <a:lvl2pPr>
              <a:defRPr sz="1800" baseline="0"/>
            </a:lvl2pPr>
          </a:lstStyle>
          <a:p>
            <a:pPr lvl="0"/>
            <a:r>
              <a:rPr lang="de-DE" dirty="0"/>
              <a:t>Mastertextformat bearbeiten</a:t>
            </a:r>
          </a:p>
          <a:p>
            <a:pPr lvl="1"/>
            <a:r>
              <a:rPr lang="de-DE" dirty="0"/>
              <a:t>Zweite Ebene</a:t>
            </a:r>
          </a:p>
        </p:txBody>
      </p:sp>
      <p:sp>
        <p:nvSpPr>
          <p:cNvPr id="37" name="Bildplatzhalter 5">
            <a:extLst>
              <a:ext uri="{FF2B5EF4-FFF2-40B4-BE49-F238E27FC236}">
                <a16:creationId xmlns:a16="http://schemas.microsoft.com/office/drawing/2014/main" id="{1C051F10-DD7B-144D-90F5-984DEDBE41B6}"/>
              </a:ext>
            </a:extLst>
          </p:cNvPr>
          <p:cNvSpPr>
            <a:spLocks noGrp="1"/>
          </p:cNvSpPr>
          <p:nvPr>
            <p:ph type="pic" sz="quarter" idx="24"/>
          </p:nvPr>
        </p:nvSpPr>
        <p:spPr>
          <a:xfrm>
            <a:off x="6081997" y="4260948"/>
            <a:ext cx="2666717" cy="2144085"/>
          </a:xfrm>
        </p:spPr>
        <p:txBody>
          <a:bodyPr numCol="3" spcCol="180000">
            <a:normAutofit/>
          </a:bodyPr>
          <a:lstStyle>
            <a:lvl1pPr marL="0" indent="0">
              <a:buFontTx/>
              <a:buNone/>
              <a:defRPr sz="1800" baseline="0"/>
            </a:lvl1pPr>
          </a:lstStyle>
          <a:p>
            <a:endParaRPr lang="de-DE" dirty="0"/>
          </a:p>
        </p:txBody>
      </p:sp>
      <p:sp>
        <p:nvSpPr>
          <p:cNvPr id="38" name="Inhaltsplatzhalter 8">
            <a:extLst>
              <a:ext uri="{FF2B5EF4-FFF2-40B4-BE49-F238E27FC236}">
                <a16:creationId xmlns:a16="http://schemas.microsoft.com/office/drawing/2014/main" id="{DBAA7909-0F89-DB41-AA44-A96F7F52895A}"/>
              </a:ext>
            </a:extLst>
          </p:cNvPr>
          <p:cNvSpPr>
            <a:spLocks noGrp="1"/>
          </p:cNvSpPr>
          <p:nvPr>
            <p:ph sz="quarter" idx="25"/>
          </p:nvPr>
        </p:nvSpPr>
        <p:spPr>
          <a:xfrm>
            <a:off x="3238802" y="1509184"/>
            <a:ext cx="2660428" cy="2578307"/>
          </a:xfrm>
        </p:spPr>
        <p:txBody>
          <a:bodyPr lIns="0" tIns="0" rIns="0" bIns="0">
            <a:noAutofit/>
          </a:bodyPr>
          <a:lstStyle>
            <a:lvl1pPr>
              <a:defRPr sz="1800" baseline="0"/>
            </a:lvl1pPr>
            <a:lvl2pPr>
              <a:defRPr sz="1800" baseline="0"/>
            </a:lvl2pPr>
          </a:lstStyle>
          <a:p>
            <a:pPr lvl="0"/>
            <a:r>
              <a:rPr lang="de-DE" dirty="0"/>
              <a:t>Mastertextformat bearbeiten</a:t>
            </a:r>
          </a:p>
          <a:p>
            <a:pPr lvl="1"/>
            <a:r>
              <a:rPr lang="de-DE" dirty="0"/>
              <a:t>Zweite Ebene</a:t>
            </a:r>
          </a:p>
        </p:txBody>
      </p:sp>
      <p:sp>
        <p:nvSpPr>
          <p:cNvPr id="39" name="Bildplatzhalter 5">
            <a:extLst>
              <a:ext uri="{FF2B5EF4-FFF2-40B4-BE49-F238E27FC236}">
                <a16:creationId xmlns:a16="http://schemas.microsoft.com/office/drawing/2014/main" id="{4C23EA98-655D-8748-A63B-CAA0101CE776}"/>
              </a:ext>
            </a:extLst>
          </p:cNvPr>
          <p:cNvSpPr>
            <a:spLocks noGrp="1"/>
          </p:cNvSpPr>
          <p:nvPr>
            <p:ph type="pic" sz="quarter" idx="26"/>
          </p:nvPr>
        </p:nvSpPr>
        <p:spPr>
          <a:xfrm>
            <a:off x="3238301" y="4260948"/>
            <a:ext cx="2666717" cy="2144085"/>
          </a:xfrm>
        </p:spPr>
        <p:txBody>
          <a:bodyPr numCol="3" spcCol="180000">
            <a:normAutofit/>
          </a:bodyPr>
          <a:lstStyle>
            <a:lvl1pPr marL="0" indent="0">
              <a:buFontTx/>
              <a:buNone/>
              <a:defRPr sz="1800" baseline="0"/>
            </a:lvl1pPr>
          </a:lstStyle>
          <a:p>
            <a:endParaRPr lang="de-DE" dirty="0"/>
          </a:p>
        </p:txBody>
      </p:sp>
      <p:sp>
        <p:nvSpPr>
          <p:cNvPr id="26" name="Vertikaler Textplatzhalter 13">
            <a:extLst>
              <a:ext uri="{FF2B5EF4-FFF2-40B4-BE49-F238E27FC236}">
                <a16:creationId xmlns:a16="http://schemas.microsoft.com/office/drawing/2014/main" id="{D5FD1DD8-5EA0-7843-8E92-467888EE4222}"/>
              </a:ext>
            </a:extLst>
          </p:cNvPr>
          <p:cNvSpPr>
            <a:spLocks noGrp="1"/>
          </p:cNvSpPr>
          <p:nvPr>
            <p:ph type="body" orient="vert" sz="quarter" idx="27"/>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28" name="Rechteck 27">
            <a:extLst>
              <a:ext uri="{FF2B5EF4-FFF2-40B4-BE49-F238E27FC236}">
                <a16:creationId xmlns:a16="http://schemas.microsoft.com/office/drawing/2014/main" id="{C1169176-C01E-6A45-8335-6B1DF8D1C5CB}"/>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9" name="Date Placeholder 3">
            <a:extLst>
              <a:ext uri="{FF2B5EF4-FFF2-40B4-BE49-F238E27FC236}">
                <a16:creationId xmlns:a16="http://schemas.microsoft.com/office/drawing/2014/main" id="{BA7A6288-3952-3246-902B-F23437FB47EB}"/>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30" name="Footer Placeholder 4">
            <a:extLst>
              <a:ext uri="{FF2B5EF4-FFF2-40B4-BE49-F238E27FC236}">
                <a16:creationId xmlns:a16="http://schemas.microsoft.com/office/drawing/2014/main" id="{F11B9ADB-781A-9845-A80C-87FFB1DAE2A2}"/>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1" name="Slide Number Placeholder 5">
            <a:extLst>
              <a:ext uri="{FF2B5EF4-FFF2-40B4-BE49-F238E27FC236}">
                <a16:creationId xmlns:a16="http://schemas.microsoft.com/office/drawing/2014/main" id="{97AC2132-85EE-8E45-906C-851A4548A7B8}"/>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2" name="Gerade Verbindung 31">
            <a:extLst>
              <a:ext uri="{FF2B5EF4-FFF2-40B4-BE49-F238E27FC236}">
                <a16:creationId xmlns:a16="http://schemas.microsoft.com/office/drawing/2014/main" id="{6A8F69E1-BEE2-7345-9418-690E6E4811AF}"/>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41284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04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halt_4_3-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70608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395289" y="1509184"/>
            <a:ext cx="4104044" cy="4895849"/>
          </a:xfrm>
        </p:spPr>
        <p:txBody>
          <a:bodyPr lIns="0" tIns="0" rIns="0" bIns="0"/>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0" name="Bildplatzhalter 3">
            <a:extLst>
              <a:ext uri="{FF2B5EF4-FFF2-40B4-BE49-F238E27FC236}">
                <a16:creationId xmlns:a16="http://schemas.microsoft.com/office/drawing/2014/main" id="{02870007-B315-A84C-826C-A93B8C05D8CC}"/>
              </a:ext>
            </a:extLst>
          </p:cNvPr>
          <p:cNvSpPr>
            <a:spLocks noGrp="1"/>
          </p:cNvSpPr>
          <p:nvPr>
            <p:ph type="pic" sz="quarter" idx="23"/>
          </p:nvPr>
        </p:nvSpPr>
        <p:spPr>
          <a:xfrm>
            <a:off x="4657790" y="1518654"/>
            <a:ext cx="1973125" cy="2331453"/>
          </a:xfrm>
        </p:spPr>
        <p:txBody>
          <a:bodyPr/>
          <a:lstStyle>
            <a:lvl1pPr marL="0" indent="0">
              <a:buFontTx/>
              <a:buNone/>
              <a:defRPr/>
            </a:lvl1pPr>
          </a:lstStyle>
          <a:p>
            <a:endParaRPr lang="de-DE" dirty="0"/>
          </a:p>
        </p:txBody>
      </p:sp>
      <p:sp>
        <p:nvSpPr>
          <p:cNvPr id="17" name="Bildplatzhalter 3">
            <a:extLst>
              <a:ext uri="{FF2B5EF4-FFF2-40B4-BE49-F238E27FC236}">
                <a16:creationId xmlns:a16="http://schemas.microsoft.com/office/drawing/2014/main" id="{47624A23-F85B-4047-B34C-B0E8032B5D96}"/>
              </a:ext>
            </a:extLst>
          </p:cNvPr>
          <p:cNvSpPr>
            <a:spLocks noGrp="1"/>
          </p:cNvSpPr>
          <p:nvPr>
            <p:ph type="pic" sz="quarter" idx="27"/>
          </p:nvPr>
        </p:nvSpPr>
        <p:spPr>
          <a:xfrm>
            <a:off x="4657790" y="4073580"/>
            <a:ext cx="1973125" cy="2331453"/>
          </a:xfrm>
        </p:spPr>
        <p:txBody>
          <a:bodyPr/>
          <a:lstStyle>
            <a:lvl1pPr marL="0" indent="0">
              <a:buFontTx/>
              <a:buNone/>
              <a:defRPr/>
            </a:lvl1pPr>
          </a:lstStyle>
          <a:p>
            <a:endParaRPr lang="de-DE" dirty="0"/>
          </a:p>
        </p:txBody>
      </p:sp>
      <p:sp>
        <p:nvSpPr>
          <p:cNvPr id="19" name="Bildplatzhalter 3">
            <a:extLst>
              <a:ext uri="{FF2B5EF4-FFF2-40B4-BE49-F238E27FC236}">
                <a16:creationId xmlns:a16="http://schemas.microsoft.com/office/drawing/2014/main" id="{CF69278E-D2C2-D542-8B28-9B430699213A}"/>
              </a:ext>
            </a:extLst>
          </p:cNvPr>
          <p:cNvSpPr>
            <a:spLocks noGrp="1"/>
          </p:cNvSpPr>
          <p:nvPr>
            <p:ph type="pic" sz="quarter" idx="28"/>
          </p:nvPr>
        </p:nvSpPr>
        <p:spPr>
          <a:xfrm>
            <a:off x="6775588" y="1518654"/>
            <a:ext cx="1973125" cy="2331453"/>
          </a:xfrm>
        </p:spPr>
        <p:txBody>
          <a:bodyPr/>
          <a:lstStyle>
            <a:lvl1pPr marL="0" indent="0">
              <a:buFontTx/>
              <a:buNone/>
              <a:defRPr/>
            </a:lvl1pPr>
          </a:lstStyle>
          <a:p>
            <a:endParaRPr lang="de-DE" dirty="0"/>
          </a:p>
        </p:txBody>
      </p:sp>
      <p:sp>
        <p:nvSpPr>
          <p:cNvPr id="24" name="Bildplatzhalter 3">
            <a:extLst>
              <a:ext uri="{FF2B5EF4-FFF2-40B4-BE49-F238E27FC236}">
                <a16:creationId xmlns:a16="http://schemas.microsoft.com/office/drawing/2014/main" id="{C1B5A0D8-8609-6D4A-8558-4C297036DE9B}"/>
              </a:ext>
            </a:extLst>
          </p:cNvPr>
          <p:cNvSpPr>
            <a:spLocks noGrp="1"/>
          </p:cNvSpPr>
          <p:nvPr>
            <p:ph type="pic" sz="quarter" idx="29"/>
          </p:nvPr>
        </p:nvSpPr>
        <p:spPr>
          <a:xfrm>
            <a:off x="6775588" y="4073580"/>
            <a:ext cx="1973125" cy="2331453"/>
          </a:xfrm>
        </p:spPr>
        <p:txBody>
          <a:bodyPr/>
          <a:lstStyle>
            <a:lvl1pPr marL="0" indent="0">
              <a:buFontTx/>
              <a:buNone/>
              <a:defRPr/>
            </a:lvl1pPr>
          </a:lstStyle>
          <a:p>
            <a:endParaRPr lang="de-DE" dirty="0"/>
          </a:p>
        </p:txBody>
      </p:sp>
      <p:sp>
        <p:nvSpPr>
          <p:cNvPr id="29" name="Vertikaler Textplatzhalter 13">
            <a:extLst>
              <a:ext uri="{FF2B5EF4-FFF2-40B4-BE49-F238E27FC236}">
                <a16:creationId xmlns:a16="http://schemas.microsoft.com/office/drawing/2014/main" id="{1367C0C8-9797-2547-81DF-9B33476479D6}"/>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1" name="Rechteck 30">
            <a:extLst>
              <a:ext uri="{FF2B5EF4-FFF2-40B4-BE49-F238E27FC236}">
                <a16:creationId xmlns:a16="http://schemas.microsoft.com/office/drawing/2014/main" id="{0D1F1680-C140-5649-9A5C-6EF768B4875D}"/>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2" name="Date Placeholder 3">
            <a:extLst>
              <a:ext uri="{FF2B5EF4-FFF2-40B4-BE49-F238E27FC236}">
                <a16:creationId xmlns:a16="http://schemas.microsoft.com/office/drawing/2014/main" id="{0A6B7C1D-3024-7D48-9927-66FA3224B88D}"/>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33" name="Footer Placeholder 4">
            <a:extLst>
              <a:ext uri="{FF2B5EF4-FFF2-40B4-BE49-F238E27FC236}">
                <a16:creationId xmlns:a16="http://schemas.microsoft.com/office/drawing/2014/main" id="{5220F999-C1F2-284C-A619-083DA6ECB445}"/>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4" name="Slide Number Placeholder 5">
            <a:extLst>
              <a:ext uri="{FF2B5EF4-FFF2-40B4-BE49-F238E27FC236}">
                <a16:creationId xmlns:a16="http://schemas.microsoft.com/office/drawing/2014/main" id="{37120C66-0D42-0B44-9891-878F90A59121}"/>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5" name="Gerade Verbindung 34">
            <a:extLst>
              <a:ext uri="{FF2B5EF4-FFF2-40B4-BE49-F238E27FC236}">
                <a16:creationId xmlns:a16="http://schemas.microsoft.com/office/drawing/2014/main" id="{5AEAD4E5-DEAC-864C-A59F-2E9B14DC7F68}"/>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282442"/>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Inhalt_5_4-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8322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395289" y="1509183"/>
            <a:ext cx="4104044" cy="2261455"/>
          </a:xfrm>
        </p:spPr>
        <p:txBody>
          <a:bodyPr lIns="0" tIns="0" rIns="0" bIns="0">
            <a:noAutofit/>
          </a:bodyPr>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2" name="Bildplatzhalter 3">
            <a:extLst>
              <a:ext uri="{FF2B5EF4-FFF2-40B4-BE49-F238E27FC236}">
                <a16:creationId xmlns:a16="http://schemas.microsoft.com/office/drawing/2014/main" id="{02BECAA8-B05F-894F-A303-752FA1506B63}"/>
              </a:ext>
            </a:extLst>
          </p:cNvPr>
          <p:cNvSpPr>
            <a:spLocks noGrp="1"/>
          </p:cNvSpPr>
          <p:nvPr>
            <p:ph type="pic" sz="quarter" idx="25"/>
          </p:nvPr>
        </p:nvSpPr>
        <p:spPr>
          <a:xfrm>
            <a:off x="4657790" y="3956345"/>
            <a:ext cx="1973125" cy="2448689"/>
          </a:xfrm>
        </p:spPr>
        <p:txBody>
          <a:bodyPr/>
          <a:lstStyle>
            <a:lvl1pPr marL="0" indent="0">
              <a:buFontTx/>
              <a:buNone/>
              <a:defRPr/>
            </a:lvl1pPr>
          </a:lstStyle>
          <a:p>
            <a:endParaRPr lang="de-DE" dirty="0"/>
          </a:p>
        </p:txBody>
      </p:sp>
      <p:sp>
        <p:nvSpPr>
          <p:cNvPr id="33" name="Bildplatzhalter 3">
            <a:extLst>
              <a:ext uri="{FF2B5EF4-FFF2-40B4-BE49-F238E27FC236}">
                <a16:creationId xmlns:a16="http://schemas.microsoft.com/office/drawing/2014/main" id="{88B1D2C0-15B0-3942-8880-C8BE4C49434D}"/>
              </a:ext>
            </a:extLst>
          </p:cNvPr>
          <p:cNvSpPr>
            <a:spLocks noGrp="1"/>
          </p:cNvSpPr>
          <p:nvPr>
            <p:ph type="pic" sz="quarter" idx="26"/>
          </p:nvPr>
        </p:nvSpPr>
        <p:spPr>
          <a:xfrm>
            <a:off x="6775588" y="3956345"/>
            <a:ext cx="1973125" cy="2448689"/>
          </a:xfrm>
        </p:spPr>
        <p:txBody>
          <a:bodyPr/>
          <a:lstStyle>
            <a:lvl1pPr marL="0" indent="0">
              <a:buFontTx/>
              <a:buNone/>
              <a:defRPr/>
            </a:lvl1pPr>
          </a:lstStyle>
          <a:p>
            <a:endParaRPr lang="de-DE" dirty="0"/>
          </a:p>
        </p:txBody>
      </p:sp>
      <p:sp>
        <p:nvSpPr>
          <p:cNvPr id="14" name="Bildplatzhalter 3">
            <a:extLst>
              <a:ext uri="{FF2B5EF4-FFF2-40B4-BE49-F238E27FC236}">
                <a16:creationId xmlns:a16="http://schemas.microsoft.com/office/drawing/2014/main" id="{E6E39A3D-FEB4-8C4E-B671-C0784913AF85}"/>
              </a:ext>
            </a:extLst>
          </p:cNvPr>
          <p:cNvSpPr>
            <a:spLocks noGrp="1"/>
          </p:cNvSpPr>
          <p:nvPr>
            <p:ph type="pic" sz="quarter" idx="27"/>
          </p:nvPr>
        </p:nvSpPr>
        <p:spPr>
          <a:xfrm>
            <a:off x="401345" y="3956345"/>
            <a:ext cx="1973125" cy="2448689"/>
          </a:xfrm>
        </p:spPr>
        <p:txBody>
          <a:bodyPr/>
          <a:lstStyle>
            <a:lvl1pPr marL="0" indent="0">
              <a:buFontTx/>
              <a:buNone/>
              <a:defRPr/>
            </a:lvl1pPr>
          </a:lstStyle>
          <a:p>
            <a:endParaRPr lang="de-DE" dirty="0"/>
          </a:p>
        </p:txBody>
      </p:sp>
      <p:sp>
        <p:nvSpPr>
          <p:cNvPr id="15" name="Bildplatzhalter 3">
            <a:extLst>
              <a:ext uri="{FF2B5EF4-FFF2-40B4-BE49-F238E27FC236}">
                <a16:creationId xmlns:a16="http://schemas.microsoft.com/office/drawing/2014/main" id="{D4ADE4EC-101B-6D4B-A9CC-0DA708FF91EE}"/>
              </a:ext>
            </a:extLst>
          </p:cNvPr>
          <p:cNvSpPr>
            <a:spLocks noGrp="1"/>
          </p:cNvSpPr>
          <p:nvPr>
            <p:ph type="pic" sz="quarter" idx="28"/>
          </p:nvPr>
        </p:nvSpPr>
        <p:spPr>
          <a:xfrm>
            <a:off x="2519144" y="3956345"/>
            <a:ext cx="1973125" cy="2448689"/>
          </a:xfrm>
        </p:spPr>
        <p:txBody>
          <a:bodyPr/>
          <a:lstStyle>
            <a:lvl1pPr marL="0" indent="0">
              <a:buFontTx/>
              <a:buNone/>
              <a:defRPr/>
            </a:lvl1pPr>
          </a:lstStyle>
          <a:p>
            <a:endParaRPr lang="de-DE" dirty="0"/>
          </a:p>
        </p:txBody>
      </p:sp>
      <p:sp>
        <p:nvSpPr>
          <p:cNvPr id="16" name="Inhaltsplatzhalter 8">
            <a:extLst>
              <a:ext uri="{FF2B5EF4-FFF2-40B4-BE49-F238E27FC236}">
                <a16:creationId xmlns:a16="http://schemas.microsoft.com/office/drawing/2014/main" id="{C1AE140F-9F9D-3A40-A45B-D2E71FB12701}"/>
              </a:ext>
            </a:extLst>
          </p:cNvPr>
          <p:cNvSpPr>
            <a:spLocks noGrp="1"/>
          </p:cNvSpPr>
          <p:nvPr>
            <p:ph sz="quarter" idx="29"/>
          </p:nvPr>
        </p:nvSpPr>
        <p:spPr>
          <a:xfrm>
            <a:off x="4644669" y="1509183"/>
            <a:ext cx="4104044" cy="2261455"/>
          </a:xfrm>
        </p:spPr>
        <p:txBody>
          <a:bodyPr lIns="0" tIns="0" rIns="0" bIns="0">
            <a:noAutofit/>
          </a:bodyPr>
          <a:lstStyle>
            <a:lvl1pPr>
              <a:defRPr sz="1800" baseline="0"/>
            </a:lvl1pPr>
            <a:lvl2pPr>
              <a:defRPr sz="1800" baseline="0"/>
            </a:lvl2pPr>
            <a:lvl3pPr>
              <a:defRPr sz="1500" baseline="0"/>
            </a:lvl3pPr>
            <a:lvl4pPr>
              <a:defRPr sz="1500" baseline="0"/>
            </a:lvl4pPr>
            <a:lvl5pPr>
              <a:defRPr sz="15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9" name="Vertikaler Textplatzhalter 13">
            <a:extLst>
              <a:ext uri="{FF2B5EF4-FFF2-40B4-BE49-F238E27FC236}">
                <a16:creationId xmlns:a16="http://schemas.microsoft.com/office/drawing/2014/main" id="{07554449-FAF7-D747-A5F4-594F3CD4ABD5}"/>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0" name="Rechteck 29">
            <a:extLst>
              <a:ext uri="{FF2B5EF4-FFF2-40B4-BE49-F238E27FC236}">
                <a16:creationId xmlns:a16="http://schemas.microsoft.com/office/drawing/2014/main" id="{A601AE9F-256F-5C41-A1A2-8C27A8A9DF45}"/>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1" name="Date Placeholder 3">
            <a:extLst>
              <a:ext uri="{FF2B5EF4-FFF2-40B4-BE49-F238E27FC236}">
                <a16:creationId xmlns:a16="http://schemas.microsoft.com/office/drawing/2014/main" id="{CF6CCD3A-92BC-FE47-9A77-6542A5CC7DFE}"/>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34" name="Footer Placeholder 4">
            <a:extLst>
              <a:ext uri="{FF2B5EF4-FFF2-40B4-BE49-F238E27FC236}">
                <a16:creationId xmlns:a16="http://schemas.microsoft.com/office/drawing/2014/main" id="{AB6758FC-DB1D-AA49-A620-E6D07271AF3F}"/>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5" name="Slide Number Placeholder 5">
            <a:extLst>
              <a:ext uri="{FF2B5EF4-FFF2-40B4-BE49-F238E27FC236}">
                <a16:creationId xmlns:a16="http://schemas.microsoft.com/office/drawing/2014/main" id="{B15C3457-3ECA-4349-B5A2-65931396A8DB}"/>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6" name="Gerade Verbindung 35">
            <a:extLst>
              <a:ext uri="{FF2B5EF4-FFF2-40B4-BE49-F238E27FC236}">
                <a16:creationId xmlns:a16="http://schemas.microsoft.com/office/drawing/2014/main" id="{F2D44ABA-4067-3645-BF92-E343FA9B2FAE}"/>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86872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292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Inhalt_6_2-spalti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380" y="404285"/>
            <a:ext cx="6698460" cy="814916"/>
          </a:xfrm>
        </p:spPr>
        <p:txBody>
          <a:bodyPr anchor="t" anchorCtr="0">
            <a:normAutofit/>
          </a:bodyPr>
          <a:lstStyle>
            <a:lvl1pPr algn="l">
              <a:lnSpc>
                <a:spcPct val="100000"/>
              </a:lnSpc>
              <a:defRPr sz="2500" baseline="0">
                <a:solidFill>
                  <a:schemeClr val="tx1"/>
                </a:solidFill>
              </a:defRPr>
            </a:lvl1pPr>
          </a:lstStyle>
          <a:p>
            <a:r>
              <a:rPr lang="de-DE" dirty="0"/>
              <a:t>Haupttitel einfügen</a:t>
            </a:r>
            <a:br>
              <a:rPr lang="de-DE" dirty="0"/>
            </a:br>
            <a:r>
              <a:rPr lang="de-DE" dirty="0"/>
              <a:t>Beispiel zweizeilig</a:t>
            </a:r>
            <a:endParaRPr lang="en-US" dirty="0"/>
          </a:p>
        </p:txBody>
      </p:sp>
      <p:sp>
        <p:nvSpPr>
          <p:cNvPr id="18" name="Inhaltsplatzhalter 8">
            <a:extLst>
              <a:ext uri="{FF2B5EF4-FFF2-40B4-BE49-F238E27FC236}">
                <a16:creationId xmlns:a16="http://schemas.microsoft.com/office/drawing/2014/main" id="{A62DF91A-B0B2-FF4C-93E2-B9F927EE580B}"/>
              </a:ext>
            </a:extLst>
          </p:cNvPr>
          <p:cNvSpPr>
            <a:spLocks noGrp="1"/>
          </p:cNvSpPr>
          <p:nvPr>
            <p:ph sz="quarter" idx="15"/>
          </p:nvPr>
        </p:nvSpPr>
        <p:spPr>
          <a:xfrm>
            <a:off x="2519363" y="1519766"/>
            <a:ext cx="6229350" cy="1474761"/>
          </a:xfrm>
        </p:spPr>
        <p:txBody>
          <a:bodyPr lIns="0" tIns="0" rIns="0" bIns="0">
            <a:noAutofit/>
          </a:bodyPr>
          <a:lstStyle>
            <a:lvl1pPr>
              <a:defRPr sz="1800" baseline="0"/>
            </a:lvl1pPr>
          </a:lstStyle>
          <a:p>
            <a:pPr lvl="0"/>
            <a:r>
              <a:rPr lang="de-DE" dirty="0"/>
              <a:t>Mastertextformat bearbeiten</a:t>
            </a:r>
          </a:p>
        </p:txBody>
      </p:sp>
      <p:sp>
        <p:nvSpPr>
          <p:cNvPr id="20" name="Bildplatzhalter 3">
            <a:extLst>
              <a:ext uri="{FF2B5EF4-FFF2-40B4-BE49-F238E27FC236}">
                <a16:creationId xmlns:a16="http://schemas.microsoft.com/office/drawing/2014/main" id="{303CC690-6ACE-404F-BAB6-D72A58A0E04E}"/>
              </a:ext>
            </a:extLst>
          </p:cNvPr>
          <p:cNvSpPr>
            <a:spLocks noGrp="1"/>
          </p:cNvSpPr>
          <p:nvPr>
            <p:ph type="pic" sz="quarter" idx="28"/>
          </p:nvPr>
        </p:nvSpPr>
        <p:spPr>
          <a:xfrm>
            <a:off x="402909" y="1518651"/>
            <a:ext cx="1973125" cy="1480196"/>
          </a:xfrm>
        </p:spPr>
        <p:txBody>
          <a:bodyPr/>
          <a:lstStyle>
            <a:lvl1pPr marL="0" indent="0">
              <a:buFontTx/>
              <a:buNone/>
              <a:defRPr/>
            </a:lvl1pPr>
          </a:lstStyle>
          <a:p>
            <a:endParaRPr lang="de-DE" dirty="0"/>
          </a:p>
        </p:txBody>
      </p:sp>
      <p:sp>
        <p:nvSpPr>
          <p:cNvPr id="24" name="Inhaltsplatzhalter 8">
            <a:extLst>
              <a:ext uri="{FF2B5EF4-FFF2-40B4-BE49-F238E27FC236}">
                <a16:creationId xmlns:a16="http://schemas.microsoft.com/office/drawing/2014/main" id="{87645B6A-2033-4840-849C-1F554BF1A528}"/>
              </a:ext>
            </a:extLst>
          </p:cNvPr>
          <p:cNvSpPr>
            <a:spLocks noGrp="1"/>
          </p:cNvSpPr>
          <p:nvPr>
            <p:ph sz="quarter" idx="30"/>
          </p:nvPr>
        </p:nvSpPr>
        <p:spPr>
          <a:xfrm>
            <a:off x="2519363" y="3219117"/>
            <a:ext cx="6229350" cy="1497263"/>
          </a:xfrm>
        </p:spPr>
        <p:txBody>
          <a:bodyPr lIns="0" tIns="0" rIns="0" bIns="0">
            <a:noAutofit/>
          </a:bodyPr>
          <a:lstStyle>
            <a:lvl1pPr>
              <a:defRPr sz="1800" baseline="0"/>
            </a:lvl1pPr>
          </a:lstStyle>
          <a:p>
            <a:pPr lvl="0"/>
            <a:r>
              <a:rPr lang="de-DE" dirty="0"/>
              <a:t>Mastertextformat bearbeiten</a:t>
            </a:r>
          </a:p>
        </p:txBody>
      </p:sp>
      <p:sp>
        <p:nvSpPr>
          <p:cNvPr id="28" name="Inhaltsplatzhalter 8">
            <a:extLst>
              <a:ext uri="{FF2B5EF4-FFF2-40B4-BE49-F238E27FC236}">
                <a16:creationId xmlns:a16="http://schemas.microsoft.com/office/drawing/2014/main" id="{BFC1FE68-4E7B-1F4E-A9E4-9BE064B2F65E}"/>
              </a:ext>
            </a:extLst>
          </p:cNvPr>
          <p:cNvSpPr>
            <a:spLocks noGrp="1"/>
          </p:cNvSpPr>
          <p:nvPr>
            <p:ph sz="quarter" idx="31"/>
          </p:nvPr>
        </p:nvSpPr>
        <p:spPr>
          <a:xfrm>
            <a:off x="2519363" y="4919579"/>
            <a:ext cx="6229350" cy="1485455"/>
          </a:xfrm>
        </p:spPr>
        <p:txBody>
          <a:bodyPr lIns="0" tIns="0" rIns="0" bIns="0">
            <a:noAutofit/>
          </a:bodyPr>
          <a:lstStyle>
            <a:lvl1pPr>
              <a:defRPr sz="1800" baseline="0"/>
            </a:lvl1pPr>
          </a:lstStyle>
          <a:p>
            <a:pPr lvl="0"/>
            <a:r>
              <a:rPr lang="de-DE" dirty="0"/>
              <a:t>Mastertextformat bearbeiten</a:t>
            </a:r>
          </a:p>
        </p:txBody>
      </p:sp>
      <p:sp>
        <p:nvSpPr>
          <p:cNvPr id="17" name="Bildplatzhalter 3">
            <a:extLst>
              <a:ext uri="{FF2B5EF4-FFF2-40B4-BE49-F238E27FC236}">
                <a16:creationId xmlns:a16="http://schemas.microsoft.com/office/drawing/2014/main" id="{A133D1F5-F831-3343-9517-E0AB76EC8529}"/>
              </a:ext>
            </a:extLst>
          </p:cNvPr>
          <p:cNvSpPr>
            <a:spLocks noGrp="1"/>
          </p:cNvSpPr>
          <p:nvPr>
            <p:ph type="pic" sz="quarter" idx="32"/>
          </p:nvPr>
        </p:nvSpPr>
        <p:spPr>
          <a:xfrm>
            <a:off x="395289" y="4924838"/>
            <a:ext cx="1973125" cy="1480196"/>
          </a:xfrm>
        </p:spPr>
        <p:txBody>
          <a:bodyPr/>
          <a:lstStyle>
            <a:lvl1pPr marL="0" indent="0">
              <a:buFontTx/>
              <a:buNone/>
              <a:defRPr/>
            </a:lvl1pPr>
          </a:lstStyle>
          <a:p>
            <a:endParaRPr lang="de-DE" dirty="0"/>
          </a:p>
        </p:txBody>
      </p:sp>
      <p:sp>
        <p:nvSpPr>
          <p:cNvPr id="19" name="Bildplatzhalter 3">
            <a:extLst>
              <a:ext uri="{FF2B5EF4-FFF2-40B4-BE49-F238E27FC236}">
                <a16:creationId xmlns:a16="http://schemas.microsoft.com/office/drawing/2014/main" id="{35E4D7FB-EB64-6D41-B906-9867681988C9}"/>
              </a:ext>
            </a:extLst>
          </p:cNvPr>
          <p:cNvSpPr>
            <a:spLocks noGrp="1"/>
          </p:cNvSpPr>
          <p:nvPr>
            <p:ph type="pic" sz="quarter" idx="33"/>
          </p:nvPr>
        </p:nvSpPr>
        <p:spPr>
          <a:xfrm>
            <a:off x="395289" y="3229809"/>
            <a:ext cx="1973125" cy="1480196"/>
          </a:xfrm>
        </p:spPr>
        <p:txBody>
          <a:bodyPr/>
          <a:lstStyle>
            <a:lvl1pPr marL="0" indent="0">
              <a:buFontTx/>
              <a:buNone/>
              <a:defRPr/>
            </a:lvl1pPr>
          </a:lstStyle>
          <a:p>
            <a:endParaRPr lang="de-DE" dirty="0"/>
          </a:p>
        </p:txBody>
      </p:sp>
      <p:sp>
        <p:nvSpPr>
          <p:cNvPr id="32" name="Vertikaler Textplatzhalter 13">
            <a:extLst>
              <a:ext uri="{FF2B5EF4-FFF2-40B4-BE49-F238E27FC236}">
                <a16:creationId xmlns:a16="http://schemas.microsoft.com/office/drawing/2014/main" id="{744877FF-CD41-BB41-97DA-40E357ED5A33}"/>
              </a:ext>
            </a:extLst>
          </p:cNvPr>
          <p:cNvSpPr>
            <a:spLocks noGrp="1"/>
          </p:cNvSpPr>
          <p:nvPr>
            <p:ph type="body" orient="vert" sz="quarter" idx="18"/>
          </p:nvPr>
        </p:nvSpPr>
        <p:spPr>
          <a:xfrm rot="10800000">
            <a:off x="8814788" y="3757913"/>
            <a:ext cx="218680" cy="2647120"/>
          </a:xfrm>
        </p:spPr>
        <p:txBody>
          <a:bodyPr vert="eaVert" lIns="0" tIns="0" rIns="0" bIns="0">
            <a:noAutofit/>
          </a:bodyPr>
          <a:lstStyle>
            <a:lvl1pPr marL="0" indent="0">
              <a:buFontTx/>
              <a:buNone/>
              <a:defRPr sz="900" baseline="0">
                <a:solidFill>
                  <a:schemeClr val="bg1">
                    <a:lumMod val="75000"/>
                  </a:schemeClr>
                </a:solidFill>
              </a:defRPr>
            </a:lvl1pPr>
          </a:lstStyle>
          <a:p>
            <a:pPr lvl="0"/>
            <a:r>
              <a:rPr lang="de-DE" dirty="0"/>
              <a:t>Mastertextformat bearbeiten</a:t>
            </a:r>
          </a:p>
        </p:txBody>
      </p:sp>
      <p:sp>
        <p:nvSpPr>
          <p:cNvPr id="33" name="Rechteck 32">
            <a:extLst>
              <a:ext uri="{FF2B5EF4-FFF2-40B4-BE49-F238E27FC236}">
                <a16:creationId xmlns:a16="http://schemas.microsoft.com/office/drawing/2014/main" id="{40C9EE32-82F5-7B47-AD61-3C1BD991AB85}"/>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4" name="Date Placeholder 3">
            <a:extLst>
              <a:ext uri="{FF2B5EF4-FFF2-40B4-BE49-F238E27FC236}">
                <a16:creationId xmlns:a16="http://schemas.microsoft.com/office/drawing/2014/main" id="{894A99B1-84F0-7746-B969-01A9372AD354}"/>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35" name="Footer Placeholder 4">
            <a:extLst>
              <a:ext uri="{FF2B5EF4-FFF2-40B4-BE49-F238E27FC236}">
                <a16:creationId xmlns:a16="http://schemas.microsoft.com/office/drawing/2014/main" id="{B02EE008-CD66-3043-96B7-D041D4DC159D}"/>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36" name="Slide Number Placeholder 5">
            <a:extLst>
              <a:ext uri="{FF2B5EF4-FFF2-40B4-BE49-F238E27FC236}">
                <a16:creationId xmlns:a16="http://schemas.microsoft.com/office/drawing/2014/main" id="{16D9C4B2-2DC3-104E-B8BD-22EB62E037EE}"/>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37" name="Gerade Verbindung 36">
            <a:extLst>
              <a:ext uri="{FF2B5EF4-FFF2-40B4-BE49-F238E27FC236}">
                <a16:creationId xmlns:a16="http://schemas.microsoft.com/office/drawing/2014/main" id="{5BE09DBE-200B-FE4E-B907-D7BC009C7B68}"/>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739573"/>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158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logan_1">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6CD23B8-3E5E-9849-9B87-50DCBB99144B}"/>
              </a:ext>
            </a:extLst>
          </p:cNvPr>
          <p:cNvSpPr/>
          <p:nvPr userDrawn="1"/>
        </p:nvSpPr>
        <p:spPr>
          <a:xfrm>
            <a:off x="395289" y="1509184"/>
            <a:ext cx="8353425" cy="4895849"/>
          </a:xfrm>
          <a:prstGeom prst="rect">
            <a:avLst/>
          </a:prstGeom>
          <a:solidFill>
            <a:srgbClr val="77BA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9" name="Title 1">
            <a:extLst>
              <a:ext uri="{FF2B5EF4-FFF2-40B4-BE49-F238E27FC236}">
                <a16:creationId xmlns:a16="http://schemas.microsoft.com/office/drawing/2014/main" id="{172DC440-411E-1E43-B720-2976B6E9EDB3}"/>
              </a:ext>
            </a:extLst>
          </p:cNvPr>
          <p:cNvSpPr>
            <a:spLocks noGrp="1"/>
          </p:cNvSpPr>
          <p:nvPr>
            <p:ph type="ctrTitle" hasCustomPrompt="1"/>
          </p:nvPr>
        </p:nvSpPr>
        <p:spPr>
          <a:xfrm>
            <a:off x="2547220" y="1770802"/>
            <a:ext cx="5803150" cy="4256187"/>
          </a:xfrm>
        </p:spPr>
        <p:txBody>
          <a:bodyPr anchor="t" anchorCtr="0">
            <a:normAutofit/>
          </a:bodyPr>
          <a:lstStyle>
            <a:lvl1pPr algn="l">
              <a:defRPr sz="3200" baseline="0">
                <a:solidFill>
                  <a:schemeClr val="bg1"/>
                </a:solidFill>
              </a:defRPr>
            </a:lvl1pPr>
          </a:lstStyle>
          <a:p>
            <a:r>
              <a:rPr lang="de-DE" dirty="0"/>
              <a:t>Haupttitel einfügen</a:t>
            </a:r>
            <a:endParaRPr lang="en-US" dirty="0"/>
          </a:p>
        </p:txBody>
      </p:sp>
      <p:sp>
        <p:nvSpPr>
          <p:cNvPr id="20" name="Rechteck 19">
            <a:extLst>
              <a:ext uri="{FF2B5EF4-FFF2-40B4-BE49-F238E27FC236}">
                <a16:creationId xmlns:a16="http://schemas.microsoft.com/office/drawing/2014/main" id="{0757B67B-3289-0445-A78E-0C62A00C4E7F}"/>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1" name="Date Placeholder 3">
            <a:extLst>
              <a:ext uri="{FF2B5EF4-FFF2-40B4-BE49-F238E27FC236}">
                <a16:creationId xmlns:a16="http://schemas.microsoft.com/office/drawing/2014/main" id="{FD9C8156-30CC-9E47-8B60-BDF943D35DC1}"/>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22" name="Footer Placeholder 4">
            <a:extLst>
              <a:ext uri="{FF2B5EF4-FFF2-40B4-BE49-F238E27FC236}">
                <a16:creationId xmlns:a16="http://schemas.microsoft.com/office/drawing/2014/main" id="{849D2F2D-2E26-6441-A9ED-E28E0B5F9FDE}"/>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3" name="Slide Number Placeholder 5">
            <a:extLst>
              <a:ext uri="{FF2B5EF4-FFF2-40B4-BE49-F238E27FC236}">
                <a16:creationId xmlns:a16="http://schemas.microsoft.com/office/drawing/2014/main" id="{A0717A2E-6365-9546-9CC9-D29CB8FE3AD9}"/>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4" name="Gerade Verbindung 23">
            <a:extLst>
              <a:ext uri="{FF2B5EF4-FFF2-40B4-BE49-F238E27FC236}">
                <a16:creationId xmlns:a16="http://schemas.microsoft.com/office/drawing/2014/main" id="{D06C892F-9F55-3749-887D-009EC8AB79A7}"/>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594861"/>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951">
          <p15:clr>
            <a:srgbClr val="FBAE40"/>
          </p15:clr>
        </p15:guide>
        <p15:guide id="6" orient="horz" pos="4035">
          <p15:clr>
            <a:srgbClr val="FBAE40"/>
          </p15:clr>
        </p15:guide>
        <p15:guide id="7" pos="161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chlussfolie">
    <p:spTree>
      <p:nvGrpSpPr>
        <p:cNvPr id="1" name=""/>
        <p:cNvGrpSpPr/>
        <p:nvPr/>
      </p:nvGrpSpPr>
      <p:grpSpPr>
        <a:xfrm>
          <a:off x="0" y="0"/>
          <a:ext cx="0" cy="0"/>
          <a:chOff x="0" y="0"/>
          <a:chExt cx="0" cy="0"/>
        </a:xfrm>
      </p:grpSpPr>
      <p:sp>
        <p:nvSpPr>
          <p:cNvPr id="13" name="Inhaltsplatzhalter 8">
            <a:extLst>
              <a:ext uri="{FF2B5EF4-FFF2-40B4-BE49-F238E27FC236}">
                <a16:creationId xmlns:a16="http://schemas.microsoft.com/office/drawing/2014/main" id="{76AE7526-E4E8-C647-AEA7-5E99F79BD185}"/>
              </a:ext>
            </a:extLst>
          </p:cNvPr>
          <p:cNvSpPr>
            <a:spLocks noGrp="1"/>
          </p:cNvSpPr>
          <p:nvPr>
            <p:ph sz="quarter" idx="30"/>
          </p:nvPr>
        </p:nvSpPr>
        <p:spPr>
          <a:xfrm>
            <a:off x="2519363" y="3084408"/>
            <a:ext cx="6229350" cy="1568873"/>
          </a:xfrm>
        </p:spPr>
        <p:txBody>
          <a:bodyPr lIns="0" tIns="0" rIns="0" bIns="0">
            <a:noAutofit/>
          </a:bodyPr>
          <a:lstStyle>
            <a:lvl1pPr>
              <a:defRPr sz="1800" baseline="0"/>
            </a:lvl1pPr>
          </a:lstStyle>
          <a:p>
            <a:pPr lvl="0"/>
            <a:r>
              <a:rPr lang="de-DE" dirty="0"/>
              <a:t>Mastertextformat bearbeiten</a:t>
            </a:r>
          </a:p>
        </p:txBody>
      </p:sp>
      <p:pic>
        <p:nvPicPr>
          <p:cNvPr id="21" name="Grafik 20">
            <a:extLst>
              <a:ext uri="{FF2B5EF4-FFF2-40B4-BE49-F238E27FC236}">
                <a16:creationId xmlns:a16="http://schemas.microsoft.com/office/drawing/2014/main" id="{8BD73DB9-8F37-004D-9AB3-0EA119AB2E9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292703" y="671944"/>
            <a:ext cx="1456009" cy="413278"/>
          </a:xfrm>
          <a:prstGeom prst="rect">
            <a:avLst/>
          </a:prstGeom>
        </p:spPr>
      </p:pic>
      <p:sp>
        <p:nvSpPr>
          <p:cNvPr id="22" name="Rechteck 21">
            <a:extLst>
              <a:ext uri="{FF2B5EF4-FFF2-40B4-BE49-F238E27FC236}">
                <a16:creationId xmlns:a16="http://schemas.microsoft.com/office/drawing/2014/main" id="{EAC0BD2F-D73D-1D4C-88B4-66B9D1937994}"/>
              </a:ext>
            </a:extLst>
          </p:cNvPr>
          <p:cNvSpPr/>
          <p:nvPr userDrawn="1"/>
        </p:nvSpPr>
        <p:spPr>
          <a:xfrm>
            <a:off x="8518525" y="6628142"/>
            <a:ext cx="230187" cy="160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3" name="Date Placeholder 3">
            <a:extLst>
              <a:ext uri="{FF2B5EF4-FFF2-40B4-BE49-F238E27FC236}">
                <a16:creationId xmlns:a16="http://schemas.microsoft.com/office/drawing/2014/main" id="{5ACE2025-60E4-E84D-A9B5-18255F7C36AB}"/>
              </a:ext>
            </a:extLst>
          </p:cNvPr>
          <p:cNvSpPr>
            <a:spLocks noGrp="1"/>
          </p:cNvSpPr>
          <p:nvPr>
            <p:ph type="dt" sz="half" idx="10"/>
          </p:nvPr>
        </p:nvSpPr>
        <p:spPr>
          <a:xfrm>
            <a:off x="7395189" y="6638243"/>
            <a:ext cx="992303" cy="219757"/>
          </a:xfrm>
          <a:prstGeom prst="rect">
            <a:avLst/>
          </a:prstGeom>
        </p:spPr>
        <p:txBody>
          <a:bodyPr/>
          <a:lstStyle>
            <a:lvl1pPr>
              <a:defRPr sz="933" baseline="0"/>
            </a:lvl1pPr>
          </a:lstStyle>
          <a:p>
            <a:fld id="{AEACA888-1D07-3D4F-A21B-B5098815E261}" type="datetime4">
              <a:rPr lang="de-DE" smtClean="0"/>
              <a:pPr/>
              <a:t>16. Oktober 2023</a:t>
            </a:fld>
            <a:endParaRPr lang="de-DE" dirty="0"/>
          </a:p>
        </p:txBody>
      </p:sp>
      <p:sp>
        <p:nvSpPr>
          <p:cNvPr id="24" name="Footer Placeholder 4">
            <a:extLst>
              <a:ext uri="{FF2B5EF4-FFF2-40B4-BE49-F238E27FC236}">
                <a16:creationId xmlns:a16="http://schemas.microsoft.com/office/drawing/2014/main" id="{C9FF7CF5-A916-6248-B73F-0C97F4C900BF}"/>
              </a:ext>
            </a:extLst>
          </p:cNvPr>
          <p:cNvSpPr>
            <a:spLocks noGrp="1"/>
          </p:cNvSpPr>
          <p:nvPr>
            <p:ph type="ftr" sz="quarter" idx="11"/>
          </p:nvPr>
        </p:nvSpPr>
        <p:spPr>
          <a:xfrm>
            <a:off x="395288" y="6638243"/>
            <a:ext cx="5936501" cy="219757"/>
          </a:xfrm>
          <a:prstGeom prst="rect">
            <a:avLst/>
          </a:prstGeom>
        </p:spPr>
        <p:txBody>
          <a:bodyPr/>
          <a:lstStyle>
            <a:lvl1pPr>
              <a:defRPr sz="933" baseline="0"/>
            </a:lvl1pPr>
          </a:lstStyle>
          <a:p>
            <a:r>
              <a:rPr lang="de-DE" dirty="0"/>
              <a:t>Text Fußzeile</a:t>
            </a:r>
          </a:p>
        </p:txBody>
      </p:sp>
      <p:sp>
        <p:nvSpPr>
          <p:cNvPr id="25" name="Slide Number Placeholder 5">
            <a:extLst>
              <a:ext uri="{FF2B5EF4-FFF2-40B4-BE49-F238E27FC236}">
                <a16:creationId xmlns:a16="http://schemas.microsoft.com/office/drawing/2014/main" id="{44966D50-4D3E-D347-A83F-F1DF1A14411C}"/>
              </a:ext>
            </a:extLst>
          </p:cNvPr>
          <p:cNvSpPr>
            <a:spLocks noGrp="1"/>
          </p:cNvSpPr>
          <p:nvPr>
            <p:ph type="sldNum" sz="quarter" idx="12"/>
          </p:nvPr>
        </p:nvSpPr>
        <p:spPr>
          <a:xfrm>
            <a:off x="8382000" y="6638242"/>
            <a:ext cx="328859" cy="219757"/>
          </a:xfrm>
          <a:prstGeom prst="rect">
            <a:avLst/>
          </a:prstGeom>
        </p:spPr>
        <p:txBody>
          <a:bodyPr/>
          <a:lstStyle>
            <a:lvl1pPr algn="r">
              <a:defRPr sz="933" baseline="0">
                <a:solidFill>
                  <a:schemeClr val="bg1"/>
                </a:solidFill>
              </a:defRPr>
            </a:lvl1pPr>
          </a:lstStyle>
          <a:p>
            <a:r>
              <a:rPr lang="de-DE" dirty="0"/>
              <a:t> </a:t>
            </a:r>
            <a:fld id="{FE120BDC-5456-EC41-8BB6-7A3B726EA19B}" type="slidenum">
              <a:rPr lang="de-DE" smtClean="0"/>
              <a:pPr/>
              <a:t>‹Nr.›</a:t>
            </a:fld>
            <a:endParaRPr lang="de-DE" dirty="0"/>
          </a:p>
        </p:txBody>
      </p:sp>
      <p:cxnSp>
        <p:nvCxnSpPr>
          <p:cNvPr id="26" name="Gerade Verbindung 25">
            <a:extLst>
              <a:ext uri="{FF2B5EF4-FFF2-40B4-BE49-F238E27FC236}">
                <a16:creationId xmlns:a16="http://schemas.microsoft.com/office/drawing/2014/main" id="{397E53B7-397B-3749-96FC-A5479DE45590}"/>
              </a:ext>
            </a:extLst>
          </p:cNvPr>
          <p:cNvCxnSpPr/>
          <p:nvPr userDrawn="1"/>
        </p:nvCxnSpPr>
        <p:spPr>
          <a:xfrm>
            <a:off x="395289" y="6626471"/>
            <a:ext cx="8353425"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962419"/>
      </p:ext>
    </p:extLst>
  </p:cSld>
  <p:clrMapOvr>
    <a:masterClrMapping/>
  </p:clrMapOvr>
  <p:extLst>
    <p:ext uri="{DCECCB84-F9BA-43D5-87BE-67443E8EF086}">
      <p15:sldGuideLst xmlns:p15="http://schemas.microsoft.com/office/powerpoint/2012/main">
        <p15:guide id="2" pos="5511">
          <p15:clr>
            <a:srgbClr val="FBAE40"/>
          </p15:clr>
        </p15:guide>
        <p15:guide id="3" pos="249">
          <p15:clr>
            <a:srgbClr val="FBAE40"/>
          </p15:clr>
        </p15:guide>
        <p15:guide id="4" orient="horz" pos="255">
          <p15:clr>
            <a:srgbClr val="FBAE40"/>
          </p15:clr>
        </p15:guide>
        <p15:guide id="5" orient="horz" pos="829">
          <p15:clr>
            <a:srgbClr val="FBAE40"/>
          </p15:clr>
        </p15:guide>
        <p15:guide id="6" orient="horz" pos="4035">
          <p15:clr>
            <a:srgbClr val="FBAE40"/>
          </p15:clr>
        </p15:guide>
        <p15:guide id="7" pos="1587">
          <p15:clr>
            <a:srgbClr val="FBAE40"/>
          </p15:clr>
        </p15:guide>
        <p15:guide id="8" pos="464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0" tIns="0" rIns="0" bIns="0" rtlCol="0" anchor="t" anchorCtr="0">
            <a:normAutofit/>
          </a:bodyPr>
          <a:lstStyle/>
          <a:p>
            <a:r>
              <a:rPr lang="de-DE" dirty="0"/>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6830667" y="6346412"/>
            <a:ext cx="1160393" cy="292927"/>
          </a:xfrm>
          <a:prstGeom prst="rect">
            <a:avLst/>
          </a:prstGeom>
        </p:spPr>
        <p:txBody>
          <a:bodyPr vert="horz" lIns="0" tIns="0" rIns="0" bIns="0" rtlCol="0" anchor="t" anchorCtr="0"/>
          <a:lstStyle>
            <a:lvl1pPr algn="l">
              <a:defRPr sz="900" baseline="0">
                <a:solidFill>
                  <a:schemeClr val="tx1">
                    <a:tint val="75000"/>
                  </a:schemeClr>
                </a:solidFill>
                <a:latin typeface="Arial" panose="020B0604020202020204" pitchFamily="34" charset="0"/>
              </a:defRPr>
            </a:lvl1pPr>
          </a:lstStyle>
          <a:p>
            <a:fld id="{6BAE8D7F-268E-C048-851F-5464429E11C2}" type="datetime4">
              <a:rPr lang="de-DE" smtClean="0"/>
              <a:pPr/>
              <a:t>16. Oktober 2023</a:t>
            </a:fld>
            <a:endParaRPr lang="de-DE" dirty="0"/>
          </a:p>
        </p:txBody>
      </p:sp>
      <p:sp>
        <p:nvSpPr>
          <p:cNvPr id="5" name="Footer Placeholder 4"/>
          <p:cNvSpPr>
            <a:spLocks noGrp="1"/>
          </p:cNvSpPr>
          <p:nvPr>
            <p:ph type="ftr" sz="quarter" idx="3"/>
          </p:nvPr>
        </p:nvSpPr>
        <p:spPr>
          <a:xfrm>
            <a:off x="623680" y="6346412"/>
            <a:ext cx="5598216" cy="223353"/>
          </a:xfrm>
          <a:prstGeom prst="rect">
            <a:avLst/>
          </a:prstGeom>
        </p:spPr>
        <p:txBody>
          <a:bodyPr vert="horz" lIns="0" tIns="0" rIns="0" bIns="0" rtlCol="0" anchor="t" anchorCtr="0"/>
          <a:lstStyle>
            <a:lvl1pPr algn="l">
              <a:defRPr sz="900" baseline="0">
                <a:solidFill>
                  <a:schemeClr val="tx1">
                    <a:tint val="75000"/>
                  </a:schemeClr>
                </a:solidFill>
                <a:latin typeface="Arial" panose="020B0604020202020204" pitchFamily="34" charset="0"/>
              </a:defRPr>
            </a:lvl1pPr>
          </a:lstStyle>
          <a:p>
            <a:r>
              <a:rPr lang="de-DE"/>
              <a:t>Text Fußzeile</a:t>
            </a:r>
            <a:endParaRPr lang="de-DE" dirty="0"/>
          </a:p>
        </p:txBody>
      </p:sp>
      <p:sp>
        <p:nvSpPr>
          <p:cNvPr id="6" name="Slide Number Placeholder 5"/>
          <p:cNvSpPr>
            <a:spLocks noGrp="1"/>
          </p:cNvSpPr>
          <p:nvPr>
            <p:ph type="sldNum" sz="quarter" idx="4"/>
          </p:nvPr>
        </p:nvSpPr>
        <p:spPr>
          <a:xfrm>
            <a:off x="8010938" y="6346412"/>
            <a:ext cx="504411" cy="213414"/>
          </a:xfrm>
          <a:prstGeom prst="rect">
            <a:avLst/>
          </a:prstGeom>
        </p:spPr>
        <p:txBody>
          <a:bodyPr vert="horz" lIns="0" tIns="0" rIns="0" bIns="0" rtlCol="0" anchor="t" anchorCtr="0"/>
          <a:lstStyle>
            <a:lvl1pPr algn="r">
              <a:defRPr sz="900" baseline="0">
                <a:solidFill>
                  <a:schemeClr val="tx1">
                    <a:tint val="75000"/>
                  </a:schemeClr>
                </a:solidFill>
                <a:latin typeface="Arial" panose="020B0604020202020204" pitchFamily="34" charset="0"/>
              </a:defRPr>
            </a:lvl1pPr>
          </a:lstStyle>
          <a:p>
            <a:fld id="{FE120BDC-5456-EC41-8BB6-7A3B726EA19B}" type="slidenum">
              <a:rPr lang="de-DE" smtClean="0"/>
              <a:pPr/>
              <a:t>‹Nr.›</a:t>
            </a:fld>
            <a:endParaRPr lang="de-DE" dirty="0"/>
          </a:p>
        </p:txBody>
      </p:sp>
    </p:spTree>
    <p:extLst>
      <p:ext uri="{BB962C8B-B14F-4D97-AF65-F5344CB8AC3E}">
        <p14:creationId xmlns:p14="http://schemas.microsoft.com/office/powerpoint/2010/main" val="3906421490"/>
      </p:ext>
    </p:extLst>
  </p:cSld>
  <p:clrMap bg1="lt1" tx1="dk1" bg2="lt2" tx2="dk2" accent1="accent1" accent2="accent2" accent3="accent3" accent4="accent4" accent5="accent5" accent6="accent6" hlink="hlink" folHlink="folHlink"/>
  <p:sldLayoutIdLst>
    <p:sldLayoutId id="2147483710" r:id="rId1"/>
    <p:sldLayoutId id="2147483693" r:id="rId2"/>
    <p:sldLayoutId id="2147483696"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p:txStyles>
    <p:titleStyle>
      <a:lvl1pPr algn="l" defTabSz="914400" rtl="0" eaLnBrk="1" latinLnBrk="0" hangingPunct="1">
        <a:lnSpc>
          <a:spcPct val="90000"/>
        </a:lnSpc>
        <a:spcBef>
          <a:spcPct val="0"/>
        </a:spcBef>
        <a:buNone/>
        <a:defRPr sz="28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77BA49"/>
        </a:buClr>
        <a:buFont typeface="Wingdings" pitchFamily="2" charset="2"/>
        <a:buChar char="§"/>
        <a:defRPr sz="22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link.springer.com/chapter/10.1007/978-3-030-62669-3_2#ref-CR118"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667ED5C6-1BF8-9AD6-04D0-1E53C3CFA1E8}"/>
              </a:ext>
            </a:extLst>
          </p:cNvPr>
          <p:cNvSpPr txBox="1"/>
          <p:nvPr/>
        </p:nvSpPr>
        <p:spPr>
          <a:xfrm>
            <a:off x="403380" y="1124712"/>
            <a:ext cx="8337240" cy="2185214"/>
          </a:xfrm>
          <a:prstGeom prst="rect">
            <a:avLst/>
          </a:prstGeom>
          <a:noFill/>
        </p:spPr>
        <p:txBody>
          <a:bodyPr wrap="square" rtlCol="0">
            <a:spAutoFit/>
          </a:bodyPr>
          <a:lstStyle/>
          <a:p>
            <a:pPr algn="ctr"/>
            <a:r>
              <a:rPr lang="en-US" sz="1400" b="1" dirty="0"/>
              <a:t>Welcome to the experiment and thank you for participating!</a:t>
            </a:r>
          </a:p>
          <a:p>
            <a:pPr algn="just"/>
            <a:endParaRPr lang="en-US" sz="1400" dirty="0">
              <a:solidFill>
                <a:srgbClr val="000000"/>
              </a:solidFill>
              <a:latin typeface="arial" panose="020B0604020202020204" pitchFamily="34" charset="0"/>
            </a:endParaRPr>
          </a:p>
          <a:p>
            <a:pPr algn="just"/>
            <a:r>
              <a:rPr lang="en-US" sz="1200" b="0" i="0" dirty="0">
                <a:solidFill>
                  <a:srgbClr val="000000"/>
                </a:solidFill>
                <a:effectLst/>
                <a:latin typeface="+mj-lt"/>
              </a:rPr>
              <a:t>On the following pages, you will be introduced to a fictious online shopping scenario and </a:t>
            </a:r>
            <a:r>
              <a:rPr lang="en-US" sz="1200" dirty="0">
                <a:solidFill>
                  <a:srgbClr val="000000"/>
                </a:solidFill>
                <a:latin typeface="+mj-lt"/>
              </a:rPr>
              <a:t>asked to evaluate how helpful various online customer reviews would be in making a purchase decision. </a:t>
            </a:r>
            <a:r>
              <a:rPr lang="en-US" sz="1200" b="0" i="0" dirty="0">
                <a:solidFill>
                  <a:srgbClr val="000000"/>
                </a:solidFill>
                <a:effectLst/>
                <a:latin typeface="+mj-lt"/>
              </a:rPr>
              <a:t>Please read all the information provided during the experiment carefully and try to immerse yourself in the scenario as much as possible. </a:t>
            </a:r>
          </a:p>
          <a:p>
            <a:pPr algn="just"/>
            <a:endParaRPr lang="en-US" sz="1200" dirty="0">
              <a:solidFill>
                <a:srgbClr val="000000"/>
              </a:solidFill>
              <a:latin typeface="+mj-lt"/>
            </a:endParaRPr>
          </a:p>
          <a:p>
            <a:pPr algn="just"/>
            <a:r>
              <a:rPr lang="en-US" sz="1200" b="0" i="0" dirty="0">
                <a:solidFill>
                  <a:srgbClr val="000000"/>
                </a:solidFill>
                <a:effectLst/>
                <a:latin typeface="+mj-lt"/>
              </a:rPr>
              <a:t>Please note that this experiment includes questions to test your attention. If you pass all the attention checks and complete the experiment, you will receive </a:t>
            </a:r>
            <a:r>
              <a:rPr lang="en-US" sz="1200" i="0" dirty="0">
                <a:solidFill>
                  <a:srgbClr val="000000"/>
                </a:solidFill>
                <a:effectLst/>
                <a:highlight>
                  <a:srgbClr val="FFFF00"/>
                </a:highlight>
                <a:latin typeface="+mj-lt"/>
              </a:rPr>
              <a:t>$X.XX </a:t>
            </a:r>
            <a:r>
              <a:rPr lang="en-US" sz="1200" i="0" dirty="0">
                <a:solidFill>
                  <a:srgbClr val="000000"/>
                </a:solidFill>
                <a:effectLst/>
                <a:latin typeface="+mj-lt"/>
              </a:rPr>
              <a:t>as a completion reward </a:t>
            </a:r>
            <a:r>
              <a:rPr lang="en-US" sz="1200" b="0" i="0" dirty="0">
                <a:solidFill>
                  <a:srgbClr val="000000"/>
                </a:solidFill>
                <a:effectLst/>
                <a:latin typeface="+mj-lt"/>
              </a:rPr>
              <a:t>for your participation. </a:t>
            </a:r>
          </a:p>
          <a:p>
            <a:pPr algn="just"/>
            <a:endParaRPr lang="en-US" sz="1200" b="0" i="0" dirty="0">
              <a:solidFill>
                <a:srgbClr val="000000"/>
              </a:solidFill>
              <a:effectLst/>
              <a:latin typeface="+mj-lt"/>
            </a:endParaRPr>
          </a:p>
          <a:p>
            <a:pPr algn="just"/>
            <a:r>
              <a:rPr lang="en-US" sz="1200" b="0" i="0" dirty="0">
                <a:solidFill>
                  <a:srgbClr val="000000"/>
                </a:solidFill>
                <a:effectLst/>
                <a:latin typeface="+mj-lt"/>
              </a:rPr>
              <a:t>The experiment takes about </a:t>
            </a:r>
            <a:r>
              <a:rPr lang="en-US" sz="1200" b="0" i="0" dirty="0">
                <a:solidFill>
                  <a:srgbClr val="000000"/>
                </a:solidFill>
                <a:effectLst/>
                <a:highlight>
                  <a:srgbClr val="FFFF00"/>
                </a:highlight>
                <a:latin typeface="+mj-lt"/>
              </a:rPr>
              <a:t>XX minutes </a:t>
            </a:r>
            <a:r>
              <a:rPr lang="en-US" sz="1200" b="0" i="0" dirty="0">
                <a:solidFill>
                  <a:srgbClr val="000000"/>
                </a:solidFill>
                <a:effectLst/>
                <a:latin typeface="+mj-lt"/>
              </a:rPr>
              <a:t>to complete. All data collected will be held anonymous and will only be used for academic research purposes.</a:t>
            </a:r>
            <a:endParaRPr lang="en-US" sz="1200" b="1" dirty="0">
              <a:latin typeface="+mj-lt"/>
            </a:endParaRPr>
          </a:p>
        </p:txBody>
      </p:sp>
      <p:sp>
        <p:nvSpPr>
          <p:cNvPr id="5" name="Textfeld 4">
            <a:extLst>
              <a:ext uri="{FF2B5EF4-FFF2-40B4-BE49-F238E27FC236}">
                <a16:creationId xmlns:a16="http://schemas.microsoft.com/office/drawing/2014/main" id="{6425D8FD-8FCF-AB80-2299-1792E0B1D24F}"/>
              </a:ext>
            </a:extLst>
          </p:cNvPr>
          <p:cNvSpPr txBox="1"/>
          <p:nvPr/>
        </p:nvSpPr>
        <p:spPr>
          <a:xfrm>
            <a:off x="8057868" y="4575993"/>
            <a:ext cx="682752"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Next </a:t>
            </a:r>
          </a:p>
        </p:txBody>
      </p:sp>
      <p:sp>
        <p:nvSpPr>
          <p:cNvPr id="3" name="Titel 3">
            <a:extLst>
              <a:ext uri="{FF2B5EF4-FFF2-40B4-BE49-F238E27FC236}">
                <a16:creationId xmlns:a16="http://schemas.microsoft.com/office/drawing/2014/main" id="{6557F621-89BB-75E8-D625-86FA1D6C4540}"/>
              </a:ext>
            </a:extLst>
          </p:cNvPr>
          <p:cNvSpPr txBox="1">
            <a:spLocks/>
          </p:cNvSpPr>
          <p:nvPr/>
        </p:nvSpPr>
        <p:spPr>
          <a:xfrm>
            <a:off x="403380" y="331200"/>
            <a:ext cx="6683375" cy="814387"/>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800" b="1" i="0" kern="1200" baseline="0">
                <a:solidFill>
                  <a:schemeClr val="tx1"/>
                </a:solidFill>
                <a:latin typeface="Arial" panose="020B0604020202020204" pitchFamily="34" charset="0"/>
                <a:ea typeface="+mj-ea"/>
                <a:cs typeface="+mj-cs"/>
              </a:defRPr>
            </a:lvl1pPr>
          </a:lstStyle>
          <a:p>
            <a:r>
              <a:rPr lang="en-US" sz="2100" dirty="0"/>
              <a:t>p. 1: Welcome Page   </a:t>
            </a:r>
          </a:p>
        </p:txBody>
      </p:sp>
    </p:spTree>
    <p:extLst>
      <p:ext uri="{BB962C8B-B14F-4D97-AF65-F5344CB8AC3E}">
        <p14:creationId xmlns:p14="http://schemas.microsoft.com/office/powerpoint/2010/main" val="187043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380" y="331200"/>
            <a:ext cx="6683375" cy="814387"/>
          </a:xfrm>
        </p:spPr>
        <p:txBody>
          <a:bodyPr>
            <a:normAutofit/>
          </a:bodyPr>
          <a:lstStyle/>
          <a:p>
            <a:r>
              <a:rPr lang="en-US" sz="2100" dirty="0"/>
              <a:t>p. 2: Scenario and Task Description   </a:t>
            </a:r>
          </a:p>
        </p:txBody>
      </p:sp>
      <p:sp>
        <p:nvSpPr>
          <p:cNvPr id="2" name="Textfeld 1">
            <a:extLst>
              <a:ext uri="{FF2B5EF4-FFF2-40B4-BE49-F238E27FC236}">
                <a16:creationId xmlns:a16="http://schemas.microsoft.com/office/drawing/2014/main" id="{54E7D84F-68DB-1A4F-B7A7-E5391674C020}"/>
              </a:ext>
            </a:extLst>
          </p:cNvPr>
          <p:cNvSpPr txBox="1"/>
          <p:nvPr/>
        </p:nvSpPr>
        <p:spPr>
          <a:xfrm>
            <a:off x="403380" y="1123200"/>
            <a:ext cx="8337240" cy="2585323"/>
          </a:xfrm>
          <a:prstGeom prst="rect">
            <a:avLst/>
          </a:prstGeom>
          <a:noFill/>
        </p:spPr>
        <p:txBody>
          <a:bodyPr wrap="square" rtlCol="0">
            <a:spAutoFit/>
          </a:bodyPr>
          <a:lstStyle/>
          <a:p>
            <a:pPr algn="ctr"/>
            <a:r>
              <a:rPr lang="en-US" sz="1400" b="1" dirty="0">
                <a:latin typeface="+mj-lt"/>
              </a:rPr>
              <a:t>Online shopping scenario and task description</a:t>
            </a:r>
          </a:p>
          <a:p>
            <a:pPr algn="ctr"/>
            <a:endParaRPr lang="en-US" sz="1400" b="1" dirty="0">
              <a:latin typeface="+mj-lt"/>
            </a:endParaRPr>
          </a:p>
          <a:p>
            <a:pPr algn="just"/>
            <a:r>
              <a:rPr lang="en-US" sz="1200" b="0" i="0" dirty="0">
                <a:solidFill>
                  <a:srgbClr val="000000"/>
                </a:solidFill>
                <a:effectLst/>
                <a:latin typeface="+mj-lt"/>
              </a:rPr>
              <a:t>Imagine that you are looking for a new television on an</a:t>
            </a:r>
            <a:r>
              <a:rPr lang="en-US" sz="1200" dirty="0">
                <a:solidFill>
                  <a:srgbClr val="000000"/>
                </a:solidFill>
                <a:latin typeface="+mj-lt"/>
              </a:rPr>
              <a:t> </a:t>
            </a:r>
            <a:r>
              <a:rPr lang="en-US" sz="1200" b="0" i="0" dirty="0">
                <a:solidFill>
                  <a:srgbClr val="000000"/>
                </a:solidFill>
                <a:effectLst/>
                <a:latin typeface="+mj-lt"/>
              </a:rPr>
              <a:t>online shopping website </a:t>
            </a:r>
            <a:r>
              <a:rPr lang="en-US" sz="1200" b="0" i="0" dirty="0">
                <a:solidFill>
                  <a:srgbClr val="000000"/>
                </a:solidFill>
                <a:effectLst/>
                <a:highlight>
                  <a:srgbClr val="FFFF00"/>
                </a:highlight>
                <a:latin typeface="+mj-lt"/>
              </a:rPr>
              <a:t>like BestBuy or Amazon</a:t>
            </a:r>
            <a:r>
              <a:rPr lang="en-US" sz="1200" b="0" i="0" dirty="0">
                <a:solidFill>
                  <a:srgbClr val="000000"/>
                </a:solidFill>
                <a:effectLst/>
                <a:latin typeface="+mj-lt"/>
              </a:rPr>
              <a:t>. To better inform your purchase decision, you read the online customer reviews that are available on the online shopping website. </a:t>
            </a:r>
          </a:p>
          <a:p>
            <a:pPr algn="just"/>
            <a:endParaRPr lang="en-US" sz="1200" dirty="0">
              <a:solidFill>
                <a:srgbClr val="000000"/>
              </a:solidFill>
              <a:latin typeface="+mj-lt"/>
            </a:endParaRPr>
          </a:p>
          <a:p>
            <a:pPr algn="just"/>
            <a:r>
              <a:rPr lang="en-US" sz="1200" b="0" i="0" dirty="0">
                <a:solidFill>
                  <a:srgbClr val="000000"/>
                </a:solidFill>
                <a:effectLst/>
                <a:latin typeface="+mj-lt"/>
              </a:rPr>
              <a:t>On each of the following pages, you will see two of these online customer reviews, written by customers who have already bought </a:t>
            </a:r>
            <a:r>
              <a:rPr lang="en-US" sz="1200" dirty="0">
                <a:solidFill>
                  <a:srgbClr val="000000"/>
                </a:solidFill>
                <a:latin typeface="+mj-lt"/>
              </a:rPr>
              <a:t>a</a:t>
            </a:r>
            <a:r>
              <a:rPr lang="en-US" sz="1200" b="0" i="0" dirty="0">
                <a:solidFill>
                  <a:srgbClr val="000000"/>
                </a:solidFill>
                <a:effectLst/>
                <a:latin typeface="+mj-lt"/>
              </a:rPr>
              <a:t> television on the online shopping website. For each pair of online customer reviews, you must choose the online customer review that would be more helpful in making </a:t>
            </a:r>
            <a:r>
              <a:rPr lang="en-US" sz="1200" dirty="0">
                <a:solidFill>
                  <a:srgbClr val="000000"/>
                </a:solidFill>
                <a:latin typeface="+mj-lt"/>
              </a:rPr>
              <a:t>a</a:t>
            </a:r>
            <a:r>
              <a:rPr lang="en-US" sz="1200" b="0" i="0" dirty="0">
                <a:solidFill>
                  <a:srgbClr val="000000"/>
                </a:solidFill>
                <a:effectLst/>
                <a:latin typeface="+mj-lt"/>
              </a:rPr>
              <a:t> purchase decision on the online shopping website. </a:t>
            </a:r>
          </a:p>
          <a:p>
            <a:pPr algn="just"/>
            <a:endParaRPr lang="en-US" sz="1200" dirty="0">
              <a:solidFill>
                <a:srgbClr val="000000"/>
              </a:solidFill>
              <a:latin typeface="+mj-lt"/>
            </a:endParaRPr>
          </a:p>
          <a:p>
            <a:pPr algn="just"/>
            <a:r>
              <a:rPr lang="en-US" sz="1200" b="0" i="0" dirty="0">
                <a:solidFill>
                  <a:srgbClr val="000000"/>
                </a:solidFill>
                <a:effectLst/>
                <a:latin typeface="+mj-lt"/>
              </a:rPr>
              <a:t> </a:t>
            </a:r>
          </a:p>
          <a:p>
            <a:pPr algn="just"/>
            <a:endParaRPr lang="en-US" sz="1200" dirty="0">
              <a:solidFill>
                <a:srgbClr val="000000"/>
              </a:solidFill>
              <a:latin typeface="+mj-lt"/>
            </a:endParaRPr>
          </a:p>
          <a:p>
            <a:pPr algn="just"/>
            <a:endParaRPr lang="en-US" sz="1200" b="0" i="0" dirty="0">
              <a:solidFill>
                <a:srgbClr val="000000"/>
              </a:solidFill>
              <a:effectLst/>
              <a:latin typeface="+mj-lt"/>
            </a:endParaRPr>
          </a:p>
          <a:p>
            <a:pPr algn="just"/>
            <a:endParaRPr lang="en-US" sz="1400" dirty="0">
              <a:solidFill>
                <a:srgbClr val="000000"/>
              </a:solidFill>
              <a:latin typeface="arial" panose="020B0604020202020204" pitchFamily="34" charset="0"/>
            </a:endParaRPr>
          </a:p>
        </p:txBody>
      </p:sp>
      <p:sp>
        <p:nvSpPr>
          <p:cNvPr id="3" name="Textfeld 2">
            <a:extLst>
              <a:ext uri="{FF2B5EF4-FFF2-40B4-BE49-F238E27FC236}">
                <a16:creationId xmlns:a16="http://schemas.microsoft.com/office/drawing/2014/main" id="{B69D5902-61E8-0FC7-DC21-75DB1D94FFD0}"/>
              </a:ext>
            </a:extLst>
          </p:cNvPr>
          <p:cNvSpPr txBox="1"/>
          <p:nvPr/>
        </p:nvSpPr>
        <p:spPr>
          <a:xfrm>
            <a:off x="397314" y="5271962"/>
            <a:ext cx="8343306" cy="646331"/>
          </a:xfrm>
          <a:prstGeom prst="rect">
            <a:avLst/>
          </a:prstGeom>
          <a:noFill/>
          <a:ln>
            <a:solidFill>
              <a:schemeClr val="bg1">
                <a:lumMod val="65000"/>
              </a:schemeClr>
            </a:solidFill>
            <a:prstDash val="dash"/>
          </a:ln>
        </p:spPr>
        <p:txBody>
          <a:bodyPr wrap="square" rtlCol="0">
            <a:spAutoFit/>
          </a:bodyPr>
          <a:lstStyle/>
          <a:p>
            <a:r>
              <a:rPr lang="de-DE" sz="1200" u="sng" dirty="0"/>
              <a:t>To be </a:t>
            </a:r>
            <a:r>
              <a:rPr lang="de-DE" sz="1200" u="sng" dirty="0" err="1"/>
              <a:t>discussed</a:t>
            </a:r>
            <a:r>
              <a:rPr lang="de-DE" sz="1200" dirty="0"/>
              <a:t>:</a:t>
            </a:r>
          </a:p>
          <a:p>
            <a:pPr marL="285750" indent="-285750">
              <a:buFont typeface="Arial" panose="020B0604020202020204" pitchFamily="34" charset="0"/>
              <a:buChar char="•"/>
            </a:pPr>
            <a:r>
              <a:rPr lang="de-DE" sz="1200" dirty="0"/>
              <a:t>Nennen wir </a:t>
            </a:r>
            <a:r>
              <a:rPr lang="de-DE" sz="1200" dirty="0" err="1"/>
              <a:t>BestBuy</a:t>
            </a:r>
            <a:r>
              <a:rPr lang="de-DE" sz="1200" dirty="0"/>
              <a:t> als konkrete Plattform wegen namentlichen Vorkommen in Reviews ODER ersetzen wir den Namen in den Reviews mit fiktivem Namen? Entsprechend hier konkretisieren oder nicht. </a:t>
            </a:r>
          </a:p>
        </p:txBody>
      </p:sp>
      <p:sp>
        <p:nvSpPr>
          <p:cNvPr id="6" name="Textfeld 5">
            <a:extLst>
              <a:ext uri="{FF2B5EF4-FFF2-40B4-BE49-F238E27FC236}">
                <a16:creationId xmlns:a16="http://schemas.microsoft.com/office/drawing/2014/main" id="{71B6F715-71C8-2FB0-EECD-4EB23B7992A8}"/>
              </a:ext>
            </a:extLst>
          </p:cNvPr>
          <p:cNvSpPr txBox="1"/>
          <p:nvPr/>
        </p:nvSpPr>
        <p:spPr>
          <a:xfrm>
            <a:off x="5159829" y="4575993"/>
            <a:ext cx="3580791"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I have read and understood the task description </a:t>
            </a:r>
          </a:p>
        </p:txBody>
      </p:sp>
    </p:spTree>
    <p:extLst>
      <p:ext uri="{BB962C8B-B14F-4D97-AF65-F5344CB8AC3E}">
        <p14:creationId xmlns:p14="http://schemas.microsoft.com/office/powerpoint/2010/main" val="199940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3: Discrete Choice (I) – Instructional Choice Set</a:t>
            </a:r>
          </a:p>
        </p:txBody>
      </p:sp>
      <p:pic>
        <p:nvPicPr>
          <p:cNvPr id="2" name="Picture 2">
            <a:extLst>
              <a:ext uri="{FF2B5EF4-FFF2-40B4-BE49-F238E27FC236}">
                <a16:creationId xmlns:a16="http://schemas.microsoft.com/office/drawing/2014/main" id="{0DEEDDFE-9E7A-F0BD-B667-222EE56225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1982519"/>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0726C7BC-0E6C-87E3-88AF-B21A35A0D4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564284"/>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a:extLst>
              <a:ext uri="{FF2B5EF4-FFF2-40B4-BE49-F238E27FC236}">
                <a16:creationId xmlns:a16="http://schemas.microsoft.com/office/drawing/2014/main" id="{E22AAB79-AE47-E92F-CB68-5C1CAC93BEF3}"/>
              </a:ext>
            </a:extLst>
          </p:cNvPr>
          <p:cNvSpPr txBox="1"/>
          <p:nvPr/>
        </p:nvSpPr>
        <p:spPr>
          <a:xfrm>
            <a:off x="1424475" y="2556841"/>
            <a:ext cx="1516860" cy="276999"/>
          </a:xfrm>
          <a:prstGeom prst="rect">
            <a:avLst/>
          </a:prstGeom>
          <a:noFill/>
        </p:spPr>
        <p:txBody>
          <a:bodyPr wrap="square" rtlCol="0">
            <a:spAutoFit/>
          </a:bodyPr>
          <a:lstStyle/>
          <a:p>
            <a:r>
              <a:rPr lang="en-US" sz="1200" b="1" dirty="0"/>
              <a:t>So far so great! </a:t>
            </a:r>
          </a:p>
        </p:txBody>
      </p:sp>
      <p:sp>
        <p:nvSpPr>
          <p:cNvPr id="8" name="Textfeld 7">
            <a:extLst>
              <a:ext uri="{FF2B5EF4-FFF2-40B4-BE49-F238E27FC236}">
                <a16:creationId xmlns:a16="http://schemas.microsoft.com/office/drawing/2014/main" id="{2A32F358-E5DA-AF3D-74D6-AE1A42E8E920}"/>
              </a:ext>
            </a:extLst>
          </p:cNvPr>
          <p:cNvSpPr txBox="1"/>
          <p:nvPr/>
        </p:nvSpPr>
        <p:spPr>
          <a:xfrm>
            <a:off x="397314" y="2812973"/>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The set up was always a bit confusing but I got there. And since the set up I had no issues, the sounds is awesome, the picture is great, I’m so far very satisfied and impressed.</a:t>
            </a:r>
            <a:endParaRPr lang="en-US" sz="1200" b="1" dirty="0">
              <a:latin typeface="+mj-lt"/>
            </a:endParaRPr>
          </a:p>
        </p:txBody>
      </p:sp>
      <p:sp>
        <p:nvSpPr>
          <p:cNvPr id="9" name="Textfeld 8">
            <a:extLst>
              <a:ext uri="{FF2B5EF4-FFF2-40B4-BE49-F238E27FC236}">
                <a16:creationId xmlns:a16="http://schemas.microsoft.com/office/drawing/2014/main" id="{EAC357CC-731D-4C8F-A350-5B8EE869121F}"/>
              </a:ext>
            </a:extLst>
          </p:cNvPr>
          <p:cNvSpPr txBox="1"/>
          <p:nvPr/>
        </p:nvSpPr>
        <p:spPr>
          <a:xfrm>
            <a:off x="4810818" y="2812973"/>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10" name="Picture 2">
            <a:extLst>
              <a:ext uri="{FF2B5EF4-FFF2-40B4-BE49-F238E27FC236}">
                <a16:creationId xmlns:a16="http://schemas.microsoft.com/office/drawing/2014/main" id="{64A0A825-AD7B-ED89-0D36-EED55BFA8B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1979667"/>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a:extLst>
              <a:ext uri="{FF2B5EF4-FFF2-40B4-BE49-F238E27FC236}">
                <a16:creationId xmlns:a16="http://schemas.microsoft.com/office/drawing/2014/main" id="{C8ED253C-81BF-3C4A-016C-BF1E28A9F4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565560"/>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feld 11">
            <a:extLst>
              <a:ext uri="{FF2B5EF4-FFF2-40B4-BE49-F238E27FC236}">
                <a16:creationId xmlns:a16="http://schemas.microsoft.com/office/drawing/2014/main" id="{1C5D53D1-5B29-6320-7798-CCE1E20F1CBF}"/>
              </a:ext>
            </a:extLst>
          </p:cNvPr>
          <p:cNvSpPr txBox="1"/>
          <p:nvPr/>
        </p:nvSpPr>
        <p:spPr>
          <a:xfrm>
            <a:off x="5758296" y="2555565"/>
            <a:ext cx="1516860" cy="276999"/>
          </a:xfrm>
          <a:prstGeom prst="rect">
            <a:avLst/>
          </a:prstGeom>
          <a:noFill/>
        </p:spPr>
        <p:txBody>
          <a:bodyPr wrap="square" rtlCol="0">
            <a:spAutoFit/>
          </a:bodyPr>
          <a:lstStyle/>
          <a:p>
            <a:r>
              <a:rPr lang="en-US" sz="1200" b="1" dirty="0"/>
              <a:t>TV and sound</a:t>
            </a:r>
          </a:p>
        </p:txBody>
      </p:sp>
      <p:sp>
        <p:nvSpPr>
          <p:cNvPr id="13" name="Textfeld 12">
            <a:extLst>
              <a:ext uri="{FF2B5EF4-FFF2-40B4-BE49-F238E27FC236}">
                <a16:creationId xmlns:a16="http://schemas.microsoft.com/office/drawing/2014/main" id="{F32BA5CE-48CF-0493-D9FF-CC7308E5D1B4}"/>
              </a:ext>
            </a:extLst>
          </p:cNvPr>
          <p:cNvSpPr txBox="1"/>
          <p:nvPr/>
        </p:nvSpPr>
        <p:spPr>
          <a:xfrm>
            <a:off x="483964" y="3982030"/>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14" name="Textfeld 13">
            <a:extLst>
              <a:ext uri="{FF2B5EF4-FFF2-40B4-BE49-F238E27FC236}">
                <a16:creationId xmlns:a16="http://schemas.microsoft.com/office/drawing/2014/main" id="{351B3887-FD6D-C5E5-637B-4F5CCA0E5517}"/>
              </a:ext>
            </a:extLst>
          </p:cNvPr>
          <p:cNvSpPr txBox="1"/>
          <p:nvPr/>
        </p:nvSpPr>
        <p:spPr>
          <a:xfrm>
            <a:off x="4880937" y="3982029"/>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16" name="Textfeld 15">
            <a:extLst>
              <a:ext uri="{FF2B5EF4-FFF2-40B4-BE49-F238E27FC236}">
                <a16:creationId xmlns:a16="http://schemas.microsoft.com/office/drawing/2014/main" id="{18E061FF-E06B-1355-C6CE-FB1E5757E518}"/>
              </a:ext>
            </a:extLst>
          </p:cNvPr>
          <p:cNvSpPr txBox="1"/>
          <p:nvPr/>
        </p:nvSpPr>
        <p:spPr>
          <a:xfrm>
            <a:off x="310896" y="1077499"/>
            <a:ext cx="8429724" cy="830997"/>
          </a:xfrm>
          <a:prstGeom prst="rect">
            <a:avLst/>
          </a:prstGeom>
          <a:noFill/>
        </p:spPr>
        <p:txBody>
          <a:bodyPr wrap="square">
            <a:spAutoFit/>
          </a:bodyPr>
          <a:lstStyle/>
          <a:p>
            <a:r>
              <a:rPr lang="en-US" sz="1200" dirty="0"/>
              <a:t>Below you can see an example of two reviews for a television. Please read the reviews carefully and select the review that would be more helpful to you in deciding whether to purchase the television on the online shopping website. Please click on the ‘This review is more helpful’ button to select the more helpful review and confirm your selection by clicking on the ‘Confirm selection’ button. </a:t>
            </a:r>
          </a:p>
        </p:txBody>
      </p:sp>
      <p:sp>
        <p:nvSpPr>
          <p:cNvPr id="17" name="Textfeld 16">
            <a:extLst>
              <a:ext uri="{FF2B5EF4-FFF2-40B4-BE49-F238E27FC236}">
                <a16:creationId xmlns:a16="http://schemas.microsoft.com/office/drawing/2014/main" id="{E8BD2651-3026-46F7-DAF9-2DD008295C7C}"/>
              </a:ext>
            </a:extLst>
          </p:cNvPr>
          <p:cNvSpPr txBox="1"/>
          <p:nvPr/>
        </p:nvSpPr>
        <p:spPr>
          <a:xfrm>
            <a:off x="397314" y="4968808"/>
            <a:ext cx="8343306" cy="1569660"/>
          </a:xfrm>
          <a:prstGeom prst="rect">
            <a:avLst/>
          </a:prstGeom>
          <a:noFill/>
          <a:ln>
            <a:solidFill>
              <a:schemeClr val="bg1">
                <a:lumMod val="65000"/>
              </a:schemeClr>
            </a:solidFill>
            <a:prstDash val="dash"/>
          </a:ln>
        </p:spPr>
        <p:txBody>
          <a:bodyPr wrap="square" rtlCol="0">
            <a:spAutoFit/>
          </a:bodyPr>
          <a:lstStyle/>
          <a:p>
            <a:r>
              <a:rPr lang="de-DE" sz="1200" u="sng" dirty="0"/>
              <a:t>Hinweise</a:t>
            </a:r>
            <a:r>
              <a:rPr lang="de-DE" sz="1200" dirty="0"/>
              <a:t>:</a:t>
            </a:r>
          </a:p>
          <a:p>
            <a:pPr marL="171450" indent="-171450">
              <a:buFont typeface="Arial" panose="020B0604020202020204" pitchFamily="34" charset="0"/>
              <a:buChar char="•"/>
            </a:pPr>
            <a:r>
              <a:rPr lang="en-US" sz="1200" b="1" dirty="0" err="1"/>
              <a:t>Lerneffekt</a:t>
            </a:r>
            <a:r>
              <a:rPr lang="en-US" sz="1200" b="1" dirty="0"/>
              <a:t> (I): </a:t>
            </a:r>
            <a:r>
              <a:rPr lang="en-US" sz="1200" b="1" dirty="0" err="1"/>
              <a:t>Verwendung</a:t>
            </a:r>
            <a:r>
              <a:rPr lang="en-US" sz="1200" b="1" dirty="0"/>
              <a:t> </a:t>
            </a:r>
            <a:r>
              <a:rPr lang="en-US" sz="1200" b="1" dirty="0" err="1"/>
              <a:t>eines</a:t>
            </a:r>
            <a:r>
              <a:rPr lang="en-US" sz="1200" b="1" dirty="0"/>
              <a:t> Instructional choice sets </a:t>
            </a:r>
            <a:r>
              <a:rPr lang="en-US" sz="1200" dirty="0"/>
              <a:t>(ICS) … to “promote institutional learning, (respondents become more familiar with the choice context, the offered good and the choice tasks) (see also Abate et al. 2018; </a:t>
            </a:r>
            <a:r>
              <a:rPr lang="en-US" sz="1200" dirty="0" err="1"/>
              <a:t>Scheufele</a:t>
            </a:r>
            <a:r>
              <a:rPr lang="en-US" sz="1200" dirty="0"/>
              <a:t> and Bennett 2012). The expected effect is that the ICS will reduce the degree of randomness that already exists among the first choices and thus improve the quality of choices recorded in the survey”</a:t>
            </a:r>
          </a:p>
          <a:p>
            <a:pPr marL="171450" indent="-171450">
              <a:buFont typeface="Arial" panose="020B0604020202020204" pitchFamily="34" charset="0"/>
              <a:buChar char="•"/>
            </a:pPr>
            <a:r>
              <a:rPr lang="en-US" sz="1200" b="1" dirty="0"/>
              <a:t>Instructional choice set über </a:t>
            </a:r>
            <a:r>
              <a:rPr lang="en-US" sz="1200" b="1" dirty="0" err="1"/>
              <a:t>Probanden</a:t>
            </a:r>
            <a:r>
              <a:rPr lang="en-US" sz="1200" b="1" dirty="0"/>
              <a:t> </a:t>
            </a:r>
            <a:r>
              <a:rPr lang="en-US" sz="1200" b="1" dirty="0" err="1"/>
              <a:t>randomisieren</a:t>
            </a:r>
            <a:r>
              <a:rPr lang="en-US" sz="1200" b="1" dirty="0"/>
              <a:t> </a:t>
            </a:r>
            <a:r>
              <a:rPr lang="en-US" sz="1200" dirty="0"/>
              <a:t>(“To mitigate potential effects of anchoring, one could randomly draw a choice task from your experimental design so that the instructional choice set differs across all respondents (</a:t>
            </a:r>
            <a:r>
              <a:rPr lang="en-US" sz="1200" dirty="0" err="1"/>
              <a:t>Uggeldahl</a:t>
            </a:r>
            <a:r>
              <a:rPr lang="en-US" sz="1200" dirty="0"/>
              <a:t> </a:t>
            </a:r>
            <a:r>
              <a:rPr lang="en-US" sz="1200" dirty="0">
                <a:hlinkClick r:id="rId5" tooltip="Uggeldahl KC (2018) Essays on decision making processes, information acquisition, and preferences in stated choice experiments: applications to economic valuation of consumer and environmental goods. &#10;https://ifro.ku.dk/english/research/past_phd_defences/2018/phd-23-august-2018/&#10;&#10;. Accessed 12 Aug 2019">
                  <a:extLst>
                    <a:ext uri="{A12FA001-AC4F-418D-AE19-62706E023703}">
                      <ahyp:hlinkClr xmlns:ahyp="http://schemas.microsoft.com/office/drawing/2018/hyperlinkcolor" val="tx"/>
                    </a:ext>
                  </a:extLst>
                </a:hlinkClick>
              </a:rPr>
              <a:t>2018</a:t>
            </a:r>
            <a:r>
              <a:rPr lang="en-US" sz="1200" dirty="0"/>
              <a:t>)”)</a:t>
            </a:r>
            <a:endParaRPr lang="de-DE" sz="1200" dirty="0"/>
          </a:p>
        </p:txBody>
      </p:sp>
      <p:sp>
        <p:nvSpPr>
          <p:cNvPr id="19" name="Textfeld 18">
            <a:extLst>
              <a:ext uri="{FF2B5EF4-FFF2-40B4-BE49-F238E27FC236}">
                <a16:creationId xmlns:a16="http://schemas.microsoft.com/office/drawing/2014/main" id="{B45123A8-F0AC-6D24-0C0D-698C732E2E16}"/>
              </a:ext>
            </a:extLst>
          </p:cNvPr>
          <p:cNvSpPr txBox="1"/>
          <p:nvPr/>
        </p:nvSpPr>
        <p:spPr>
          <a:xfrm>
            <a:off x="391706"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20" name="Textfeld 19">
            <a:extLst>
              <a:ext uri="{FF2B5EF4-FFF2-40B4-BE49-F238E27FC236}">
                <a16:creationId xmlns:a16="http://schemas.microsoft.com/office/drawing/2014/main" id="{9209CC56-1728-0410-41A9-1D18947C53D9}"/>
              </a:ext>
            </a:extLst>
          </p:cNvPr>
          <p:cNvSpPr txBox="1"/>
          <p:nvPr/>
        </p:nvSpPr>
        <p:spPr>
          <a:xfrm>
            <a:off x="4807795"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7" name="Textfeld 6">
            <a:extLst>
              <a:ext uri="{FF2B5EF4-FFF2-40B4-BE49-F238E27FC236}">
                <a16:creationId xmlns:a16="http://schemas.microsoft.com/office/drawing/2014/main" id="{7C2C6B8F-D251-5123-78FC-61562C89AD7F}"/>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spTree>
    <p:extLst>
      <p:ext uri="{BB962C8B-B14F-4D97-AF65-F5344CB8AC3E}">
        <p14:creationId xmlns:p14="http://schemas.microsoft.com/office/powerpoint/2010/main" val="55696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4: Discrete Choice (II) – Actual Choice Sets </a:t>
            </a:r>
          </a:p>
        </p:txBody>
      </p:sp>
      <p:sp>
        <p:nvSpPr>
          <p:cNvPr id="16" name="Textfeld 15">
            <a:extLst>
              <a:ext uri="{FF2B5EF4-FFF2-40B4-BE49-F238E27FC236}">
                <a16:creationId xmlns:a16="http://schemas.microsoft.com/office/drawing/2014/main" id="{18E061FF-E06B-1355-C6CE-FB1E5757E518}"/>
              </a:ext>
            </a:extLst>
          </p:cNvPr>
          <p:cNvSpPr txBox="1"/>
          <p:nvPr/>
        </p:nvSpPr>
        <p:spPr>
          <a:xfrm>
            <a:off x="310896" y="1077499"/>
            <a:ext cx="8429724" cy="461665"/>
          </a:xfrm>
          <a:prstGeom prst="rect">
            <a:avLst/>
          </a:prstGeom>
          <a:noFill/>
        </p:spPr>
        <p:txBody>
          <a:bodyPr wrap="square">
            <a:spAutoFit/>
          </a:bodyPr>
          <a:lstStyle/>
          <a:p>
            <a:r>
              <a:rPr lang="en-US" sz="1200" dirty="0"/>
              <a:t>Please read the reviews carefully and select the review that would be more helpful to you in deciding whether to purchase the television on the online shopping website.</a:t>
            </a:r>
            <a:endParaRPr lang="en-US" sz="1200" dirty="0">
              <a:highlight>
                <a:srgbClr val="FFFF00"/>
              </a:highlight>
            </a:endParaRPr>
          </a:p>
        </p:txBody>
      </p:sp>
      <p:sp>
        <p:nvSpPr>
          <p:cNvPr id="17" name="Textfeld 16">
            <a:extLst>
              <a:ext uri="{FF2B5EF4-FFF2-40B4-BE49-F238E27FC236}">
                <a16:creationId xmlns:a16="http://schemas.microsoft.com/office/drawing/2014/main" id="{E8BD2651-3026-46F7-DAF9-2DD008295C7C}"/>
              </a:ext>
            </a:extLst>
          </p:cNvPr>
          <p:cNvSpPr txBox="1"/>
          <p:nvPr/>
        </p:nvSpPr>
        <p:spPr>
          <a:xfrm>
            <a:off x="397314" y="4916589"/>
            <a:ext cx="8343306" cy="1754326"/>
          </a:xfrm>
          <a:prstGeom prst="rect">
            <a:avLst/>
          </a:prstGeom>
          <a:noFill/>
          <a:ln>
            <a:solidFill>
              <a:schemeClr val="bg1">
                <a:lumMod val="65000"/>
              </a:schemeClr>
            </a:solidFill>
            <a:prstDash val="dash"/>
          </a:ln>
        </p:spPr>
        <p:txBody>
          <a:bodyPr wrap="square" rtlCol="0">
            <a:spAutoFit/>
          </a:bodyPr>
          <a:lstStyle/>
          <a:p>
            <a:r>
              <a:rPr lang="de-DE" sz="1200" u="sng" dirty="0"/>
              <a:t>Hinweise</a:t>
            </a:r>
            <a:r>
              <a:rPr lang="de-DE" sz="1200" dirty="0"/>
              <a:t>:</a:t>
            </a:r>
          </a:p>
          <a:p>
            <a:pPr marL="285750" indent="-285750">
              <a:buFont typeface="Arial" panose="020B0604020202020204" pitchFamily="34" charset="0"/>
              <a:buChar char="•"/>
            </a:pPr>
            <a:r>
              <a:rPr lang="de-DE" sz="1200" b="1" dirty="0"/>
              <a:t>Review-Länge und Review-Rating </a:t>
            </a:r>
            <a:r>
              <a:rPr lang="de-DE" sz="1200" dirty="0"/>
              <a:t>werden </a:t>
            </a:r>
            <a:r>
              <a:rPr lang="de-DE" sz="1200" b="1" dirty="0"/>
              <a:t>konstant </a:t>
            </a:r>
            <a:r>
              <a:rPr lang="de-DE" sz="1200" dirty="0"/>
              <a:t>gehalten</a:t>
            </a:r>
          </a:p>
          <a:p>
            <a:pPr marL="285750" indent="-285750">
              <a:buFont typeface="Arial" panose="020B0604020202020204" pitchFamily="34" charset="0"/>
              <a:buChar char="•"/>
            </a:pPr>
            <a:r>
              <a:rPr lang="de-DE" sz="1200" dirty="0" err="1"/>
              <a:t>Product</a:t>
            </a:r>
            <a:r>
              <a:rPr lang="de-DE" sz="1200" dirty="0"/>
              <a:t> </a:t>
            </a:r>
            <a:r>
              <a:rPr lang="de-DE" sz="1200" dirty="0" err="1"/>
              <a:t>brand</a:t>
            </a:r>
            <a:r>
              <a:rPr lang="de-DE" sz="1200" dirty="0"/>
              <a:t> wird mit </a:t>
            </a:r>
            <a:r>
              <a:rPr lang="de-DE" sz="1200" b="1" dirty="0"/>
              <a:t>fiktivem Brand-Name </a:t>
            </a:r>
            <a:r>
              <a:rPr lang="de-DE" sz="1200" dirty="0"/>
              <a:t>ersetzt, da </a:t>
            </a:r>
            <a:r>
              <a:rPr lang="de-DE" sz="1200" dirty="0" err="1"/>
              <a:t>potenz</a:t>
            </a:r>
            <a:r>
              <a:rPr lang="de-DE" sz="1200" dirty="0"/>
              <a:t>. Einfluss auf </a:t>
            </a:r>
            <a:r>
              <a:rPr lang="de-DE" sz="1200" dirty="0" err="1"/>
              <a:t>helpfulness</a:t>
            </a:r>
            <a:r>
              <a:rPr lang="de-DE" sz="1200" dirty="0"/>
              <a:t> (</a:t>
            </a:r>
            <a:r>
              <a:rPr lang="de-DE" sz="1200" dirty="0" err="1"/>
              <a:t>see</a:t>
            </a:r>
            <a:r>
              <a:rPr lang="de-DE" sz="1200" dirty="0"/>
              <a:t> Huang et al. 2018)</a:t>
            </a:r>
          </a:p>
          <a:p>
            <a:pPr marL="285750" indent="-285750">
              <a:buFont typeface="Arial" panose="020B0604020202020204" pitchFamily="34" charset="0"/>
              <a:buChar char="•"/>
            </a:pPr>
            <a:r>
              <a:rPr lang="en-US" sz="1200" b="1" dirty="0" err="1"/>
              <a:t>Lerneffekt</a:t>
            </a:r>
            <a:r>
              <a:rPr lang="en-US" sz="1200" b="1" dirty="0"/>
              <a:t> (II): </a:t>
            </a:r>
            <a:r>
              <a:rPr lang="en-US" sz="1200" b="1" dirty="0" err="1"/>
              <a:t>Erstes</a:t>
            </a:r>
            <a:r>
              <a:rPr lang="en-US" sz="1200" b="1" dirty="0"/>
              <a:t> Choice set für </a:t>
            </a:r>
            <a:r>
              <a:rPr lang="en-US" sz="1200" b="1" dirty="0" err="1"/>
              <a:t>Analysen</a:t>
            </a:r>
            <a:r>
              <a:rPr lang="en-US" sz="1200" b="1" dirty="0"/>
              <a:t> </a:t>
            </a:r>
            <a:r>
              <a:rPr lang="en-US" sz="1200" b="1" dirty="0" err="1"/>
              <a:t>exkludieren</a:t>
            </a:r>
            <a:r>
              <a:rPr lang="en-US" sz="1200" b="1" dirty="0"/>
              <a:t> </a:t>
            </a:r>
            <a:r>
              <a:rPr lang="en-US" sz="1200" dirty="0"/>
              <a:t>(“one should consider including one or two examples of choice sets or additional choice sets that are not intended for use in the analysis of preferences (Ladenburg and Olsen (2008)) </a:t>
            </a:r>
            <a:endParaRPr lang="de-DE" sz="1200" dirty="0"/>
          </a:p>
          <a:p>
            <a:pPr marL="285750" indent="-285750">
              <a:buFont typeface="Arial" panose="020B0604020202020204" pitchFamily="34" charset="0"/>
              <a:buChar char="•"/>
            </a:pPr>
            <a:r>
              <a:rPr lang="en-US" sz="1200" dirty="0">
                <a:solidFill>
                  <a:srgbClr val="FF0000"/>
                </a:solidFill>
              </a:rPr>
              <a:t>18 choice sets before decision fatigue (Hanson et al. 2005); </a:t>
            </a:r>
            <a:r>
              <a:rPr lang="de-DE" sz="1200" dirty="0">
                <a:solidFill>
                  <a:srgbClr val="FF0000"/>
                </a:solidFill>
              </a:rPr>
              <a:t>Zahl wird ggf. angepasst, suche noch bessere Quelle</a:t>
            </a:r>
          </a:p>
          <a:p>
            <a:pPr marL="285750" indent="-285750">
              <a:buFont typeface="Arial" panose="020B0604020202020204" pitchFamily="34" charset="0"/>
              <a:buChar char="•"/>
            </a:pPr>
            <a:r>
              <a:rPr lang="de-DE" sz="1200" dirty="0"/>
              <a:t>Es muss </a:t>
            </a:r>
            <a:r>
              <a:rPr lang="de-DE" sz="1200" b="1" dirty="0"/>
              <a:t>immer eine Entscheidung </a:t>
            </a:r>
            <a:r>
              <a:rPr lang="de-DE" sz="1200" dirty="0"/>
              <a:t>zwischen den Reviews getroffen werden → sonst Fehlermeldung  </a:t>
            </a:r>
          </a:p>
          <a:p>
            <a:pPr marL="285750" indent="-285750">
              <a:buFont typeface="Arial" panose="020B0604020202020204" pitchFamily="34" charset="0"/>
              <a:buChar char="•"/>
            </a:pPr>
            <a:r>
              <a:rPr lang="de-DE" sz="1200" dirty="0"/>
              <a:t>Entscheidung zwischen den Reviews kann geändert werden, bis auf </a:t>
            </a:r>
            <a:r>
              <a:rPr lang="de-DE" sz="1200" dirty="0" err="1"/>
              <a:t>Confirm</a:t>
            </a:r>
            <a:r>
              <a:rPr lang="de-DE" sz="1200" dirty="0"/>
              <a:t> </a:t>
            </a:r>
            <a:r>
              <a:rPr lang="de-DE" sz="1200" dirty="0" err="1"/>
              <a:t>selection</a:t>
            </a:r>
            <a:r>
              <a:rPr lang="de-DE" sz="1200" dirty="0"/>
              <a:t>-Button geklickt wird.</a:t>
            </a:r>
            <a:endParaRPr lang="en-US" sz="1200" dirty="0"/>
          </a:p>
        </p:txBody>
      </p:sp>
      <p:sp>
        <p:nvSpPr>
          <p:cNvPr id="6" name="Textfeld 5">
            <a:extLst>
              <a:ext uri="{FF2B5EF4-FFF2-40B4-BE49-F238E27FC236}">
                <a16:creationId xmlns:a16="http://schemas.microsoft.com/office/drawing/2014/main" id="{32F37B04-8411-F752-1C8B-5DC2197630DC}"/>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pic>
        <p:nvPicPr>
          <p:cNvPr id="31" name="Picture 2">
            <a:extLst>
              <a:ext uri="{FF2B5EF4-FFF2-40B4-BE49-F238E27FC236}">
                <a16:creationId xmlns:a16="http://schemas.microsoft.com/office/drawing/2014/main" id="{5AB27227-4B89-53BF-93B9-138BC516CF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1982519"/>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a:extLst>
              <a:ext uri="{FF2B5EF4-FFF2-40B4-BE49-F238E27FC236}">
                <a16:creationId xmlns:a16="http://schemas.microsoft.com/office/drawing/2014/main" id="{3F363306-C265-2909-1D3D-26F3B92CBB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564284"/>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a:extLst>
              <a:ext uri="{FF2B5EF4-FFF2-40B4-BE49-F238E27FC236}">
                <a16:creationId xmlns:a16="http://schemas.microsoft.com/office/drawing/2014/main" id="{345DF60C-CFD0-E348-5E31-31D4A10627E0}"/>
              </a:ext>
            </a:extLst>
          </p:cNvPr>
          <p:cNvSpPr txBox="1"/>
          <p:nvPr/>
        </p:nvSpPr>
        <p:spPr>
          <a:xfrm>
            <a:off x="1424475" y="2556841"/>
            <a:ext cx="1516860" cy="276999"/>
          </a:xfrm>
          <a:prstGeom prst="rect">
            <a:avLst/>
          </a:prstGeom>
          <a:noFill/>
        </p:spPr>
        <p:txBody>
          <a:bodyPr wrap="square" rtlCol="0">
            <a:spAutoFit/>
          </a:bodyPr>
          <a:lstStyle/>
          <a:p>
            <a:r>
              <a:rPr lang="en-US" sz="1200" b="1" dirty="0"/>
              <a:t>So far so great! </a:t>
            </a:r>
          </a:p>
        </p:txBody>
      </p:sp>
      <p:sp>
        <p:nvSpPr>
          <p:cNvPr id="34" name="Textfeld 33">
            <a:extLst>
              <a:ext uri="{FF2B5EF4-FFF2-40B4-BE49-F238E27FC236}">
                <a16:creationId xmlns:a16="http://schemas.microsoft.com/office/drawing/2014/main" id="{68CD58BA-D453-9B20-E287-0DCBCB7FF91E}"/>
              </a:ext>
            </a:extLst>
          </p:cNvPr>
          <p:cNvSpPr txBox="1"/>
          <p:nvPr/>
        </p:nvSpPr>
        <p:spPr>
          <a:xfrm>
            <a:off x="397314" y="2812973"/>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The set up was always a bit confusing but I got there. And since the set up I had no issues, the sounds is awesome, the picture is great, I’m so far very satisfied and impressed.</a:t>
            </a:r>
            <a:endParaRPr lang="en-US" sz="1200" b="1" dirty="0">
              <a:latin typeface="+mj-lt"/>
            </a:endParaRPr>
          </a:p>
        </p:txBody>
      </p:sp>
      <p:sp>
        <p:nvSpPr>
          <p:cNvPr id="35" name="Textfeld 34">
            <a:extLst>
              <a:ext uri="{FF2B5EF4-FFF2-40B4-BE49-F238E27FC236}">
                <a16:creationId xmlns:a16="http://schemas.microsoft.com/office/drawing/2014/main" id="{17EF0379-018E-C78A-D6DB-669FB3982134}"/>
              </a:ext>
            </a:extLst>
          </p:cNvPr>
          <p:cNvSpPr txBox="1"/>
          <p:nvPr/>
        </p:nvSpPr>
        <p:spPr>
          <a:xfrm>
            <a:off x="4810818" y="2812973"/>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36" name="Picture 2">
            <a:extLst>
              <a:ext uri="{FF2B5EF4-FFF2-40B4-BE49-F238E27FC236}">
                <a16:creationId xmlns:a16="http://schemas.microsoft.com/office/drawing/2014/main" id="{81494C2D-7FD1-43F9-2084-9122C0418D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1979667"/>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a:extLst>
              <a:ext uri="{FF2B5EF4-FFF2-40B4-BE49-F238E27FC236}">
                <a16:creationId xmlns:a16="http://schemas.microsoft.com/office/drawing/2014/main" id="{7AB6DD33-50DE-CE0A-49F7-06C42BE746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565560"/>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feld 37">
            <a:extLst>
              <a:ext uri="{FF2B5EF4-FFF2-40B4-BE49-F238E27FC236}">
                <a16:creationId xmlns:a16="http://schemas.microsoft.com/office/drawing/2014/main" id="{2F16D023-219C-0349-1403-6EFA86A420AB}"/>
              </a:ext>
            </a:extLst>
          </p:cNvPr>
          <p:cNvSpPr txBox="1"/>
          <p:nvPr/>
        </p:nvSpPr>
        <p:spPr>
          <a:xfrm>
            <a:off x="5758296" y="2555565"/>
            <a:ext cx="1516860" cy="276999"/>
          </a:xfrm>
          <a:prstGeom prst="rect">
            <a:avLst/>
          </a:prstGeom>
          <a:noFill/>
        </p:spPr>
        <p:txBody>
          <a:bodyPr wrap="square" rtlCol="0">
            <a:spAutoFit/>
          </a:bodyPr>
          <a:lstStyle/>
          <a:p>
            <a:r>
              <a:rPr lang="en-US" sz="1200" b="1" dirty="0"/>
              <a:t>TV and sound</a:t>
            </a:r>
          </a:p>
        </p:txBody>
      </p:sp>
      <p:sp>
        <p:nvSpPr>
          <p:cNvPr id="39" name="Textfeld 38">
            <a:extLst>
              <a:ext uri="{FF2B5EF4-FFF2-40B4-BE49-F238E27FC236}">
                <a16:creationId xmlns:a16="http://schemas.microsoft.com/office/drawing/2014/main" id="{A28D7CD1-7EE4-91A5-FD60-3FAFEF95AFEF}"/>
              </a:ext>
            </a:extLst>
          </p:cNvPr>
          <p:cNvSpPr txBox="1"/>
          <p:nvPr/>
        </p:nvSpPr>
        <p:spPr>
          <a:xfrm>
            <a:off x="483964" y="3982030"/>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0" name="Textfeld 39">
            <a:extLst>
              <a:ext uri="{FF2B5EF4-FFF2-40B4-BE49-F238E27FC236}">
                <a16:creationId xmlns:a16="http://schemas.microsoft.com/office/drawing/2014/main" id="{1696B09F-2F36-DEF0-6856-268F36C2C2C2}"/>
              </a:ext>
            </a:extLst>
          </p:cNvPr>
          <p:cNvSpPr txBox="1"/>
          <p:nvPr/>
        </p:nvSpPr>
        <p:spPr>
          <a:xfrm>
            <a:off x="4880937" y="3982029"/>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1" name="Textfeld 40">
            <a:extLst>
              <a:ext uri="{FF2B5EF4-FFF2-40B4-BE49-F238E27FC236}">
                <a16:creationId xmlns:a16="http://schemas.microsoft.com/office/drawing/2014/main" id="{629498F4-47F9-AB76-48AE-72176D2CDEBE}"/>
              </a:ext>
            </a:extLst>
          </p:cNvPr>
          <p:cNvSpPr txBox="1"/>
          <p:nvPr/>
        </p:nvSpPr>
        <p:spPr>
          <a:xfrm>
            <a:off x="391706"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42" name="Textfeld 41">
            <a:extLst>
              <a:ext uri="{FF2B5EF4-FFF2-40B4-BE49-F238E27FC236}">
                <a16:creationId xmlns:a16="http://schemas.microsoft.com/office/drawing/2014/main" id="{C842517B-A330-3168-5EAF-87292436CFB0}"/>
              </a:ext>
            </a:extLst>
          </p:cNvPr>
          <p:cNvSpPr txBox="1"/>
          <p:nvPr/>
        </p:nvSpPr>
        <p:spPr>
          <a:xfrm>
            <a:off x="4807795"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Tree>
    <p:extLst>
      <p:ext uri="{BB962C8B-B14F-4D97-AF65-F5344CB8AC3E}">
        <p14:creationId xmlns:p14="http://schemas.microsoft.com/office/powerpoint/2010/main" val="2343765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4: Discrete Choice (III) – Attention Checks</a:t>
            </a:r>
          </a:p>
        </p:txBody>
      </p:sp>
      <p:sp>
        <p:nvSpPr>
          <p:cNvPr id="14" name="Textfeld 13">
            <a:extLst>
              <a:ext uri="{FF2B5EF4-FFF2-40B4-BE49-F238E27FC236}">
                <a16:creationId xmlns:a16="http://schemas.microsoft.com/office/drawing/2014/main" id="{7C200EEF-8FD9-8770-1209-7FD07C8E604F}"/>
              </a:ext>
            </a:extLst>
          </p:cNvPr>
          <p:cNvSpPr txBox="1"/>
          <p:nvPr/>
        </p:nvSpPr>
        <p:spPr>
          <a:xfrm>
            <a:off x="467360" y="4976849"/>
            <a:ext cx="8273260" cy="1754326"/>
          </a:xfrm>
          <a:prstGeom prst="rect">
            <a:avLst/>
          </a:prstGeom>
          <a:noFill/>
          <a:ln>
            <a:solidFill>
              <a:schemeClr val="bg1">
                <a:lumMod val="65000"/>
              </a:schemeClr>
            </a:solidFill>
            <a:prstDash val="dash"/>
          </a:ln>
        </p:spPr>
        <p:txBody>
          <a:bodyPr wrap="square" rtlCol="0">
            <a:spAutoFit/>
          </a:bodyPr>
          <a:lstStyle/>
          <a:p>
            <a:r>
              <a:rPr lang="de-DE" sz="1200" u="sng" dirty="0"/>
              <a:t>Hinweise: </a:t>
            </a:r>
          </a:p>
          <a:p>
            <a:pPr marL="171450" indent="-171450">
              <a:buFont typeface="Arial" panose="020B0604020202020204" pitchFamily="34" charset="0"/>
              <a:buChar char="•"/>
            </a:pPr>
            <a:r>
              <a:rPr lang="de-DE" sz="1200" b="1" dirty="0"/>
              <a:t>Weitere </a:t>
            </a:r>
            <a:r>
              <a:rPr lang="de-DE" sz="1200" b="1" dirty="0" err="1"/>
              <a:t>attention</a:t>
            </a:r>
            <a:r>
              <a:rPr lang="de-DE" sz="1200" b="1" dirty="0"/>
              <a:t> Checks</a:t>
            </a:r>
            <a:r>
              <a:rPr lang="de-DE" sz="1200" dirty="0"/>
              <a:t>: „Click </a:t>
            </a:r>
            <a:r>
              <a:rPr lang="de-DE" sz="1200" dirty="0" err="1"/>
              <a:t>next</a:t>
            </a:r>
            <a:r>
              <a:rPr lang="de-DE" sz="1200" dirty="0"/>
              <a:t> </a:t>
            </a:r>
            <a:r>
              <a:rPr lang="de-DE" sz="1200" dirty="0" err="1"/>
              <a:t>without</a:t>
            </a:r>
            <a:r>
              <a:rPr lang="de-DE" sz="1200" dirty="0"/>
              <a:t> </a:t>
            </a:r>
            <a:r>
              <a:rPr lang="de-DE" sz="1200" dirty="0" err="1"/>
              <a:t>selecting</a:t>
            </a:r>
            <a:r>
              <a:rPr lang="de-DE" sz="1200" dirty="0"/>
              <a:t> a review.“; „Click on the </a:t>
            </a:r>
            <a:r>
              <a:rPr lang="de-DE" sz="1200" dirty="0" err="1"/>
              <a:t>user</a:t>
            </a:r>
            <a:r>
              <a:rPr lang="de-DE" sz="1200" dirty="0"/>
              <a:t> </a:t>
            </a:r>
            <a:r>
              <a:rPr lang="de-DE" sz="1200" dirty="0" err="1"/>
              <a:t>icon</a:t>
            </a:r>
            <a:r>
              <a:rPr lang="de-DE" sz="1200" dirty="0"/>
              <a:t> </a:t>
            </a:r>
            <a:r>
              <a:rPr lang="de-DE" sz="1200" dirty="0" err="1"/>
              <a:t>instead</a:t>
            </a:r>
            <a:r>
              <a:rPr lang="de-DE" sz="1200" dirty="0"/>
              <a:t> of </a:t>
            </a:r>
            <a:r>
              <a:rPr lang="de-DE" sz="1200" dirty="0" err="1"/>
              <a:t>selecting</a:t>
            </a:r>
            <a:r>
              <a:rPr lang="de-DE" sz="1200" dirty="0"/>
              <a:t> a review“; „Click </a:t>
            </a:r>
            <a:r>
              <a:rPr lang="de-DE" sz="1200" dirty="0" err="1"/>
              <a:t>two</a:t>
            </a:r>
            <a:r>
              <a:rPr lang="de-DE" sz="1200" dirty="0"/>
              <a:t> </a:t>
            </a:r>
            <a:r>
              <a:rPr lang="de-DE" sz="1200" dirty="0" err="1"/>
              <a:t>times</a:t>
            </a:r>
            <a:r>
              <a:rPr lang="de-DE" sz="1200" dirty="0"/>
              <a:t> on the </a:t>
            </a:r>
            <a:r>
              <a:rPr lang="de-DE" sz="1200" dirty="0" err="1"/>
              <a:t>button</a:t>
            </a:r>
            <a:r>
              <a:rPr lang="de-DE" sz="1200" dirty="0"/>
              <a:t> of the review </a:t>
            </a:r>
            <a:r>
              <a:rPr lang="de-DE" sz="1200" dirty="0" err="1"/>
              <a:t>you</a:t>
            </a:r>
            <a:r>
              <a:rPr lang="de-DE" sz="1200" dirty="0"/>
              <a:t> find </a:t>
            </a:r>
            <a:r>
              <a:rPr lang="de-DE" sz="1200" dirty="0" err="1"/>
              <a:t>more</a:t>
            </a:r>
            <a:r>
              <a:rPr lang="de-DE" sz="1200" dirty="0"/>
              <a:t> </a:t>
            </a:r>
            <a:r>
              <a:rPr lang="de-DE" sz="1200" dirty="0" err="1"/>
              <a:t>helpful</a:t>
            </a:r>
            <a:r>
              <a:rPr lang="de-DE" sz="1200" dirty="0"/>
              <a:t>“; ….</a:t>
            </a:r>
            <a:endParaRPr lang="en-US" sz="1200" dirty="0"/>
          </a:p>
          <a:p>
            <a:pPr marL="171450" indent="-171450">
              <a:buFont typeface="Arial" panose="020B0604020202020204" pitchFamily="34" charset="0"/>
              <a:buChar char="•"/>
            </a:pPr>
            <a:r>
              <a:rPr lang="de-DE" sz="1200" dirty="0"/>
              <a:t>Wird ein </a:t>
            </a:r>
            <a:r>
              <a:rPr lang="de-DE" sz="1200" dirty="0" err="1"/>
              <a:t>attention</a:t>
            </a:r>
            <a:r>
              <a:rPr lang="de-DE" sz="1200" dirty="0"/>
              <a:t> check falsch beantwortet, fliegt Proband umgehend aus dem Experiment.</a:t>
            </a:r>
          </a:p>
          <a:p>
            <a:pPr marL="171450" indent="-171450">
              <a:buFont typeface="Arial" panose="020B0604020202020204" pitchFamily="34" charset="0"/>
              <a:buChar char="•"/>
            </a:pPr>
            <a:r>
              <a:rPr lang="de-DE" sz="1200" dirty="0"/>
              <a:t>Attention Check-Reviews werden </a:t>
            </a:r>
            <a:r>
              <a:rPr lang="de-DE" sz="1200" b="1" dirty="0"/>
              <a:t>künstlich generiert</a:t>
            </a:r>
            <a:r>
              <a:rPr lang="de-DE" sz="1200" dirty="0"/>
              <a:t>, um keine echten Reviews zu verschwenden (falls notwendig) </a:t>
            </a:r>
          </a:p>
          <a:p>
            <a:pPr marL="171450" indent="-171450">
              <a:buFont typeface="Arial" panose="020B0604020202020204" pitchFamily="34" charset="0"/>
              <a:buChar char="•"/>
            </a:pPr>
            <a:r>
              <a:rPr lang="de-DE" sz="1200" b="1" dirty="0"/>
              <a:t>Hohe Anzahl an </a:t>
            </a:r>
            <a:r>
              <a:rPr lang="de-DE" sz="1200" b="1" dirty="0" err="1"/>
              <a:t>attention</a:t>
            </a:r>
            <a:r>
              <a:rPr lang="de-DE" sz="1200" b="1" dirty="0"/>
              <a:t> </a:t>
            </a:r>
            <a:r>
              <a:rPr lang="de-DE" sz="1200" b="1" dirty="0" err="1"/>
              <a:t>checks</a:t>
            </a:r>
            <a:r>
              <a:rPr lang="de-DE" sz="1200" dirty="0"/>
              <a:t>: pro 5 </a:t>
            </a:r>
            <a:r>
              <a:rPr lang="de-DE" sz="1200" dirty="0" err="1"/>
              <a:t>choice</a:t>
            </a:r>
            <a:r>
              <a:rPr lang="de-DE" sz="1200" dirty="0"/>
              <a:t> </a:t>
            </a:r>
            <a:r>
              <a:rPr lang="de-DE" sz="1200" dirty="0" err="1"/>
              <a:t>sets</a:t>
            </a:r>
            <a:r>
              <a:rPr lang="de-DE" sz="1200" dirty="0"/>
              <a:t> + 1-2 Choice </a:t>
            </a:r>
            <a:r>
              <a:rPr lang="de-DE" sz="1200" dirty="0" err="1"/>
              <a:t>sets</a:t>
            </a:r>
            <a:r>
              <a:rPr lang="de-DE" sz="1200" dirty="0"/>
              <a:t> mit Attention Checks </a:t>
            </a:r>
          </a:p>
          <a:p>
            <a:pPr marL="171450" indent="-171450">
              <a:buFont typeface="Arial" panose="020B0604020202020204" pitchFamily="34" charset="0"/>
              <a:buChar char="•"/>
            </a:pPr>
            <a:r>
              <a:rPr lang="de-DE" sz="1200" b="1" dirty="0"/>
              <a:t>Position der </a:t>
            </a:r>
            <a:r>
              <a:rPr lang="de-DE" sz="1200" b="1" dirty="0" err="1"/>
              <a:t>attention</a:t>
            </a:r>
            <a:r>
              <a:rPr lang="de-DE" sz="1200" b="1" dirty="0"/>
              <a:t> </a:t>
            </a:r>
            <a:r>
              <a:rPr lang="de-DE" sz="1200" b="1" dirty="0" err="1"/>
              <a:t>checks</a:t>
            </a:r>
            <a:r>
              <a:rPr lang="de-DE" sz="1200" b="1" dirty="0"/>
              <a:t>  </a:t>
            </a:r>
            <a:r>
              <a:rPr lang="de-DE" sz="1200" dirty="0"/>
              <a:t>wird innerhalb einer </a:t>
            </a:r>
            <a:r>
              <a:rPr lang="de-DE" sz="1200" dirty="0" err="1"/>
              <a:t>choice</a:t>
            </a:r>
            <a:r>
              <a:rPr lang="de-DE" sz="1200" dirty="0"/>
              <a:t> und über alle </a:t>
            </a:r>
            <a:r>
              <a:rPr lang="de-DE" sz="1200" dirty="0" err="1"/>
              <a:t>choice</a:t>
            </a:r>
            <a:r>
              <a:rPr lang="de-DE" sz="1200" dirty="0"/>
              <a:t> </a:t>
            </a:r>
            <a:r>
              <a:rPr lang="de-DE" sz="1200" dirty="0" err="1"/>
              <a:t>sets</a:t>
            </a:r>
            <a:r>
              <a:rPr lang="de-DE" sz="1200" dirty="0"/>
              <a:t> hinweg randomisiert. </a:t>
            </a:r>
          </a:p>
          <a:p>
            <a:pPr marL="171450" indent="-171450">
              <a:buFont typeface="Arial" panose="020B0604020202020204" pitchFamily="34" charset="0"/>
              <a:buChar char="•"/>
            </a:pPr>
            <a:endParaRPr lang="de-DE" sz="1200" dirty="0"/>
          </a:p>
          <a:p>
            <a:pPr marL="171450" indent="-171450">
              <a:buFont typeface="Arial" panose="020B0604020202020204" pitchFamily="34" charset="0"/>
              <a:buChar char="•"/>
            </a:pPr>
            <a:endParaRPr lang="de-DE" sz="1200" dirty="0"/>
          </a:p>
        </p:txBody>
      </p:sp>
      <p:sp>
        <p:nvSpPr>
          <p:cNvPr id="6" name="Textfeld 5">
            <a:extLst>
              <a:ext uri="{FF2B5EF4-FFF2-40B4-BE49-F238E27FC236}">
                <a16:creationId xmlns:a16="http://schemas.microsoft.com/office/drawing/2014/main" id="{D2391275-6010-3BEE-8B5B-32476B7921C5}"/>
              </a:ext>
            </a:extLst>
          </p:cNvPr>
          <p:cNvSpPr txBox="1"/>
          <p:nvPr/>
        </p:nvSpPr>
        <p:spPr>
          <a:xfrm>
            <a:off x="310896" y="1077499"/>
            <a:ext cx="8429724" cy="461665"/>
          </a:xfrm>
          <a:prstGeom prst="rect">
            <a:avLst/>
          </a:prstGeom>
          <a:noFill/>
        </p:spPr>
        <p:txBody>
          <a:bodyPr wrap="square">
            <a:spAutoFit/>
          </a:bodyPr>
          <a:lstStyle/>
          <a:p>
            <a:r>
              <a:rPr lang="en-US" sz="1200" dirty="0"/>
              <a:t>Please read the reviews carefully and select the review that would be more helpful to you in deciding whether to purchase the television on the online shopping website.</a:t>
            </a:r>
            <a:endParaRPr lang="en-US" sz="1200" dirty="0">
              <a:highlight>
                <a:srgbClr val="FFFF00"/>
              </a:highlight>
            </a:endParaRPr>
          </a:p>
        </p:txBody>
      </p:sp>
      <p:sp>
        <p:nvSpPr>
          <p:cNvPr id="3" name="Textfeld 2">
            <a:extLst>
              <a:ext uri="{FF2B5EF4-FFF2-40B4-BE49-F238E27FC236}">
                <a16:creationId xmlns:a16="http://schemas.microsoft.com/office/drawing/2014/main" id="{E6550516-D341-DFBE-026C-81A50ED702ED}"/>
              </a:ext>
            </a:extLst>
          </p:cNvPr>
          <p:cNvSpPr txBox="1"/>
          <p:nvPr/>
        </p:nvSpPr>
        <p:spPr>
          <a:xfrm>
            <a:off x="7086575" y="4575993"/>
            <a:ext cx="1654045"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Confirm selection </a:t>
            </a:r>
          </a:p>
        </p:txBody>
      </p:sp>
      <p:pic>
        <p:nvPicPr>
          <p:cNvPr id="31" name="Picture 2">
            <a:extLst>
              <a:ext uri="{FF2B5EF4-FFF2-40B4-BE49-F238E27FC236}">
                <a16:creationId xmlns:a16="http://schemas.microsoft.com/office/drawing/2014/main" id="{4CB5D5BE-3C8C-C9A1-684F-854895472E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64" y="1982519"/>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a:extLst>
              <a:ext uri="{FF2B5EF4-FFF2-40B4-BE49-F238E27FC236}">
                <a16:creationId xmlns:a16="http://schemas.microsoft.com/office/drawing/2014/main" id="{9B84C59D-6262-B334-D36C-0B885B8038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380" y="2564284"/>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a:extLst>
              <a:ext uri="{FF2B5EF4-FFF2-40B4-BE49-F238E27FC236}">
                <a16:creationId xmlns:a16="http://schemas.microsoft.com/office/drawing/2014/main" id="{D4D89815-E52A-706F-A627-3426BB220AFB}"/>
              </a:ext>
            </a:extLst>
          </p:cNvPr>
          <p:cNvSpPr txBox="1"/>
          <p:nvPr/>
        </p:nvSpPr>
        <p:spPr>
          <a:xfrm>
            <a:off x="1424475" y="2556841"/>
            <a:ext cx="1516860" cy="276999"/>
          </a:xfrm>
          <a:prstGeom prst="rect">
            <a:avLst/>
          </a:prstGeom>
          <a:noFill/>
        </p:spPr>
        <p:txBody>
          <a:bodyPr wrap="square" rtlCol="0">
            <a:spAutoFit/>
          </a:bodyPr>
          <a:lstStyle/>
          <a:p>
            <a:r>
              <a:rPr lang="en-US" sz="1200" b="1" dirty="0"/>
              <a:t>So far so great! </a:t>
            </a:r>
          </a:p>
        </p:txBody>
      </p:sp>
      <p:sp>
        <p:nvSpPr>
          <p:cNvPr id="34" name="Textfeld 33">
            <a:extLst>
              <a:ext uri="{FF2B5EF4-FFF2-40B4-BE49-F238E27FC236}">
                <a16:creationId xmlns:a16="http://schemas.microsoft.com/office/drawing/2014/main" id="{4C4ADF5D-23A9-1C66-A388-E69E9031F43D}"/>
              </a:ext>
            </a:extLst>
          </p:cNvPr>
          <p:cNvSpPr txBox="1"/>
          <p:nvPr/>
        </p:nvSpPr>
        <p:spPr>
          <a:xfrm>
            <a:off x="397314" y="2812973"/>
            <a:ext cx="3571182" cy="1015663"/>
          </a:xfrm>
          <a:prstGeom prst="rect">
            <a:avLst/>
          </a:prstGeom>
          <a:noFill/>
        </p:spPr>
        <p:txBody>
          <a:bodyPr wrap="square" rtlCol="0">
            <a:spAutoFit/>
          </a:bodyPr>
          <a:lstStyle/>
          <a:p>
            <a:pPr algn="just"/>
            <a:r>
              <a:rPr lang="en-US" sz="1200" b="0" i="0" dirty="0">
                <a:solidFill>
                  <a:srgbClr val="0F1111"/>
                </a:solidFill>
                <a:effectLst/>
                <a:latin typeface="+mj-lt"/>
              </a:rPr>
              <a:t>I bought this for my fiancé so he can have a tv for himself. Click on the star rating above instead of selecting a review. And since the set up I had no issues, the sounds is awesome, the picture is great, I’m so far very satisfied and impressed.</a:t>
            </a:r>
            <a:endParaRPr lang="en-US" sz="1200" b="1" dirty="0">
              <a:latin typeface="+mj-lt"/>
            </a:endParaRPr>
          </a:p>
        </p:txBody>
      </p:sp>
      <p:sp>
        <p:nvSpPr>
          <p:cNvPr id="35" name="Textfeld 34">
            <a:extLst>
              <a:ext uri="{FF2B5EF4-FFF2-40B4-BE49-F238E27FC236}">
                <a16:creationId xmlns:a16="http://schemas.microsoft.com/office/drawing/2014/main" id="{D15DDAC7-0B1F-E8A7-3CAE-CE2B990BEEF0}"/>
              </a:ext>
            </a:extLst>
          </p:cNvPr>
          <p:cNvSpPr txBox="1"/>
          <p:nvPr/>
        </p:nvSpPr>
        <p:spPr>
          <a:xfrm>
            <a:off x="4810818" y="2812973"/>
            <a:ext cx="3571182" cy="1015663"/>
          </a:xfrm>
          <a:prstGeom prst="rect">
            <a:avLst/>
          </a:prstGeom>
          <a:noFill/>
        </p:spPr>
        <p:txBody>
          <a:bodyPr wrap="square" rtlCol="0">
            <a:spAutoFit/>
          </a:bodyPr>
          <a:lstStyle/>
          <a:p>
            <a:pPr algn="just"/>
            <a:r>
              <a:rPr lang="en-US" sz="1200" dirty="0">
                <a:solidFill>
                  <a:srgbClr val="0F1111"/>
                </a:solidFill>
                <a:latin typeface="+mj-lt"/>
              </a:rPr>
              <a:t>When I set up the TV the picture was great. But the sound was a little good until I went to set up and raise the bass and other once after that I went back to the volume and put it on 10 it sound real loud. I like it and its value for the money.</a:t>
            </a:r>
          </a:p>
        </p:txBody>
      </p:sp>
      <p:pic>
        <p:nvPicPr>
          <p:cNvPr id="36" name="Picture 2">
            <a:extLst>
              <a:ext uri="{FF2B5EF4-FFF2-40B4-BE49-F238E27FC236}">
                <a16:creationId xmlns:a16="http://schemas.microsoft.com/office/drawing/2014/main" id="{D34BA638-7E2F-F52C-3FAB-30ADF3BC72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0937" y="1979667"/>
            <a:ext cx="325760" cy="3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a:extLst>
              <a:ext uri="{FF2B5EF4-FFF2-40B4-BE49-F238E27FC236}">
                <a16:creationId xmlns:a16="http://schemas.microsoft.com/office/drawing/2014/main" id="{3B202621-0854-0953-A43A-974FA9A21E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929" y="2565560"/>
            <a:ext cx="952906" cy="268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Textfeld 37">
            <a:extLst>
              <a:ext uri="{FF2B5EF4-FFF2-40B4-BE49-F238E27FC236}">
                <a16:creationId xmlns:a16="http://schemas.microsoft.com/office/drawing/2014/main" id="{E5328CAC-980A-CBFD-FF3B-3050E0D03955}"/>
              </a:ext>
            </a:extLst>
          </p:cNvPr>
          <p:cNvSpPr txBox="1"/>
          <p:nvPr/>
        </p:nvSpPr>
        <p:spPr>
          <a:xfrm>
            <a:off x="5758296" y="2555565"/>
            <a:ext cx="1516860" cy="276999"/>
          </a:xfrm>
          <a:prstGeom prst="rect">
            <a:avLst/>
          </a:prstGeom>
          <a:noFill/>
        </p:spPr>
        <p:txBody>
          <a:bodyPr wrap="square" rtlCol="0">
            <a:spAutoFit/>
          </a:bodyPr>
          <a:lstStyle/>
          <a:p>
            <a:r>
              <a:rPr lang="en-US" sz="1200" b="1" dirty="0"/>
              <a:t>TV and sound</a:t>
            </a:r>
          </a:p>
        </p:txBody>
      </p:sp>
      <p:sp>
        <p:nvSpPr>
          <p:cNvPr id="39" name="Textfeld 38">
            <a:extLst>
              <a:ext uri="{FF2B5EF4-FFF2-40B4-BE49-F238E27FC236}">
                <a16:creationId xmlns:a16="http://schemas.microsoft.com/office/drawing/2014/main" id="{CED0EC91-5114-86E6-7CC5-7B872BC219D4}"/>
              </a:ext>
            </a:extLst>
          </p:cNvPr>
          <p:cNvSpPr txBox="1"/>
          <p:nvPr/>
        </p:nvSpPr>
        <p:spPr>
          <a:xfrm>
            <a:off x="483964" y="3982030"/>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0" name="Textfeld 39">
            <a:extLst>
              <a:ext uri="{FF2B5EF4-FFF2-40B4-BE49-F238E27FC236}">
                <a16:creationId xmlns:a16="http://schemas.microsoft.com/office/drawing/2014/main" id="{F6740FBD-B47E-53D1-1D50-7685D003A3AE}"/>
              </a:ext>
            </a:extLst>
          </p:cNvPr>
          <p:cNvSpPr txBox="1"/>
          <p:nvPr/>
        </p:nvSpPr>
        <p:spPr>
          <a:xfrm>
            <a:off x="4880937" y="3982029"/>
            <a:ext cx="2057400" cy="276999"/>
          </a:xfrm>
          <a:prstGeom prst="rect">
            <a:avLst/>
          </a:prstGeom>
          <a:solidFill>
            <a:srgbClr val="99CC76"/>
          </a:solidFill>
          <a:ln w="3175">
            <a:solidFill>
              <a:schemeClr val="bg1">
                <a:lumMod val="65000"/>
              </a:schemeClr>
            </a:solidFill>
          </a:ln>
        </p:spPr>
        <p:txBody>
          <a:bodyPr wrap="square" rtlCol="0">
            <a:spAutoFit/>
          </a:bodyPr>
          <a:lstStyle/>
          <a:p>
            <a:r>
              <a:rPr lang="en-US" sz="1200" dirty="0"/>
              <a:t>This review is more helpful. </a:t>
            </a:r>
          </a:p>
        </p:txBody>
      </p:sp>
      <p:sp>
        <p:nvSpPr>
          <p:cNvPr id="41" name="Textfeld 40">
            <a:extLst>
              <a:ext uri="{FF2B5EF4-FFF2-40B4-BE49-F238E27FC236}">
                <a16:creationId xmlns:a16="http://schemas.microsoft.com/office/drawing/2014/main" id="{F76DE4B0-A854-86CA-0239-2A19257F6CA7}"/>
              </a:ext>
            </a:extLst>
          </p:cNvPr>
          <p:cNvSpPr txBox="1"/>
          <p:nvPr/>
        </p:nvSpPr>
        <p:spPr>
          <a:xfrm>
            <a:off x="391706"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
        <p:nvSpPr>
          <p:cNvPr id="42" name="Textfeld 41">
            <a:extLst>
              <a:ext uri="{FF2B5EF4-FFF2-40B4-BE49-F238E27FC236}">
                <a16:creationId xmlns:a16="http://schemas.microsoft.com/office/drawing/2014/main" id="{289CCA09-D3C6-5240-300C-7727929A5942}"/>
              </a:ext>
            </a:extLst>
          </p:cNvPr>
          <p:cNvSpPr txBox="1"/>
          <p:nvPr/>
        </p:nvSpPr>
        <p:spPr>
          <a:xfrm>
            <a:off x="4807795" y="2334165"/>
            <a:ext cx="971173" cy="246221"/>
          </a:xfrm>
          <a:prstGeom prst="rect">
            <a:avLst/>
          </a:prstGeom>
          <a:noFill/>
        </p:spPr>
        <p:txBody>
          <a:bodyPr wrap="square" rtlCol="0">
            <a:spAutoFit/>
          </a:bodyPr>
          <a:lstStyle/>
          <a:p>
            <a:r>
              <a:rPr lang="en-US" sz="1000" dirty="0">
                <a:solidFill>
                  <a:schemeClr val="bg1">
                    <a:lumMod val="50000"/>
                  </a:schemeClr>
                </a:solidFill>
              </a:rPr>
              <a:t>User</a:t>
            </a:r>
          </a:p>
        </p:txBody>
      </p:sp>
    </p:spTree>
    <p:extLst>
      <p:ext uri="{BB962C8B-B14F-4D97-AF65-F5344CB8AC3E}">
        <p14:creationId xmlns:p14="http://schemas.microsoft.com/office/powerpoint/2010/main" val="2444978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4: Discrete Choice (IV) – Attention Checks</a:t>
            </a:r>
          </a:p>
        </p:txBody>
      </p:sp>
      <p:sp>
        <p:nvSpPr>
          <p:cNvPr id="17" name="Rectangle 2">
            <a:extLst>
              <a:ext uri="{FF2B5EF4-FFF2-40B4-BE49-F238E27FC236}">
                <a16:creationId xmlns:a16="http://schemas.microsoft.com/office/drawing/2014/main" id="{22E6D872-8B4D-485E-733D-851BF89EFFEE}"/>
              </a:ext>
            </a:extLst>
          </p:cNvPr>
          <p:cNvSpPr>
            <a:spLocks noChangeArrowheads="1"/>
          </p:cNvSpPr>
          <p:nvPr/>
        </p:nvSpPr>
        <p:spPr bwMode="auto">
          <a:xfrm>
            <a:off x="1109600" y="2798058"/>
            <a:ext cx="6931024"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We're sorry, you did not correctly answer the attention check questions. </a:t>
            </a:r>
            <a:b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b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Hence, you cannot continue with the experiment, and you will not receive any payment.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Textfeld 17">
            <a:extLst>
              <a:ext uri="{FF2B5EF4-FFF2-40B4-BE49-F238E27FC236}">
                <a16:creationId xmlns:a16="http://schemas.microsoft.com/office/drawing/2014/main" id="{25548AF4-AE9D-EB15-F8D0-D53FE4526786}"/>
              </a:ext>
            </a:extLst>
          </p:cNvPr>
          <p:cNvSpPr txBox="1"/>
          <p:nvPr/>
        </p:nvSpPr>
        <p:spPr>
          <a:xfrm>
            <a:off x="7699248" y="4675401"/>
            <a:ext cx="682752" cy="276999"/>
          </a:xfrm>
          <a:prstGeom prst="rect">
            <a:avLst/>
          </a:prstGeom>
          <a:solidFill>
            <a:srgbClr val="99CC76"/>
          </a:solidFill>
          <a:ln w="3175">
            <a:solidFill>
              <a:schemeClr val="bg1">
                <a:lumMod val="65000"/>
              </a:schemeClr>
            </a:solidFill>
          </a:ln>
        </p:spPr>
        <p:txBody>
          <a:bodyPr wrap="square" rtlCol="0">
            <a:spAutoFit/>
          </a:bodyPr>
          <a:lstStyle/>
          <a:p>
            <a:pPr algn="ctr"/>
            <a:r>
              <a:rPr lang="en-US" sz="1200" dirty="0"/>
              <a:t>Next </a:t>
            </a:r>
          </a:p>
        </p:txBody>
      </p:sp>
    </p:spTree>
    <p:extLst>
      <p:ext uri="{BB962C8B-B14F-4D97-AF65-F5344CB8AC3E}">
        <p14:creationId xmlns:p14="http://schemas.microsoft.com/office/powerpoint/2010/main" val="108678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en-US" sz="2100" dirty="0"/>
              <a:t>p. 5: Control Variables (I)</a:t>
            </a:r>
          </a:p>
        </p:txBody>
      </p:sp>
      <p:graphicFrame>
        <p:nvGraphicFramePr>
          <p:cNvPr id="2" name="Tabelle 5">
            <a:extLst>
              <a:ext uri="{FF2B5EF4-FFF2-40B4-BE49-F238E27FC236}">
                <a16:creationId xmlns:a16="http://schemas.microsoft.com/office/drawing/2014/main" id="{77268A36-15D1-36A6-8E33-09ACE1B59136}"/>
              </a:ext>
            </a:extLst>
          </p:cNvPr>
          <p:cNvGraphicFramePr>
            <a:graphicFrameLocks noGrp="1"/>
          </p:cNvGraphicFramePr>
          <p:nvPr>
            <p:extLst>
              <p:ext uri="{D42A27DB-BD31-4B8C-83A1-F6EECF244321}">
                <p14:modId xmlns:p14="http://schemas.microsoft.com/office/powerpoint/2010/main" val="1955344294"/>
              </p:ext>
            </p:extLst>
          </p:nvPr>
        </p:nvGraphicFramePr>
        <p:xfrm>
          <a:off x="403380" y="1647413"/>
          <a:ext cx="8128000" cy="4797552"/>
        </p:xfrm>
        <a:graphic>
          <a:graphicData uri="http://schemas.openxmlformats.org/drawingml/2006/table">
            <a:tbl>
              <a:tblPr firstRow="1" bandRow="1">
                <a:tableStyleId>{073A0DAA-6AF3-43AB-8588-CEC1D06C72B9}</a:tableStyleId>
              </a:tblPr>
              <a:tblGrid>
                <a:gridCol w="2100052">
                  <a:extLst>
                    <a:ext uri="{9D8B030D-6E8A-4147-A177-3AD203B41FA5}">
                      <a16:colId xmlns:a16="http://schemas.microsoft.com/office/drawing/2014/main" val="1095467548"/>
                    </a:ext>
                  </a:extLst>
                </a:gridCol>
                <a:gridCol w="6027948">
                  <a:extLst>
                    <a:ext uri="{9D8B030D-6E8A-4147-A177-3AD203B41FA5}">
                      <a16:colId xmlns:a16="http://schemas.microsoft.com/office/drawing/2014/main" val="944535546"/>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 – </a:t>
                      </a:r>
                      <a:r>
                        <a:rPr lang="en-US" sz="1200" noProof="0" dirty="0" err="1">
                          <a:solidFill>
                            <a:schemeClr val="tx1"/>
                          </a:solidFill>
                          <a:latin typeface="Arial" panose="020B0604020202020204" pitchFamily="34" charset="0"/>
                          <a:cs typeface="Arial" panose="020B0604020202020204" pitchFamily="34" charset="0"/>
                        </a:rPr>
                        <a:t>Sociodemographics</a:t>
                      </a:r>
                      <a:r>
                        <a:rPr lang="en-US" sz="1200" noProof="0" dirty="0">
                          <a:solidFill>
                            <a:schemeClr val="tx1"/>
                          </a:solidFill>
                          <a:latin typeface="Arial" panose="020B0604020202020204" pitchFamily="34" charset="0"/>
                          <a:cs typeface="Arial" panose="020B0604020202020204" pitchFamily="34" charset="0"/>
                        </a:rPr>
                        <a:t> </a:t>
                      </a: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r>
                        <a:rPr lang="en-US" sz="1200" b="1" noProof="0" dirty="0">
                          <a:latin typeface="Arial" panose="020B0604020202020204" pitchFamily="34" charset="0"/>
                          <a:cs typeface="Arial" panose="020B0604020202020204" pitchFamily="34" charset="0"/>
                        </a:rPr>
                        <a:t>Age</a:t>
                      </a:r>
                    </a:p>
                    <a:p>
                      <a:endParaRPr lang="en-US" sz="1200" b="1" noProof="0" dirty="0">
                        <a:latin typeface="Arial" panose="020B0604020202020204" pitchFamily="34" charset="0"/>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Please indicate your year of birth.</a:t>
                      </a:r>
                    </a:p>
                    <a:p>
                      <a:r>
                        <a:rPr lang="en-US" sz="900" noProof="0" dirty="0">
                          <a:latin typeface="Arial" panose="020B0604020202020204" pitchFamily="34" charset="0"/>
                          <a:cs typeface="Arial" panose="020B0604020202020204" pitchFamily="34" charset="0"/>
                        </a:rPr>
                        <a:t>Year of birth (4 digits): [Open text field]</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176295340"/>
                  </a:ext>
                </a:extLst>
              </a:tr>
              <a:tr h="510781">
                <a:tc>
                  <a:txBody>
                    <a:bodyPr/>
                    <a:lstStyle/>
                    <a:p>
                      <a:r>
                        <a:rPr lang="en-US" sz="1200" b="1" noProof="0" dirty="0">
                          <a:latin typeface="Arial" panose="020B0604020202020204" pitchFamily="34" charset="0"/>
                          <a:cs typeface="Arial" panose="020B0604020202020204" pitchFamily="34" charset="0"/>
                        </a:rPr>
                        <a:t>Gender</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Please indicate your gender.</a:t>
                      </a:r>
                    </a:p>
                    <a:p>
                      <a:r>
                        <a:rPr lang="en-US" sz="900" noProof="0" dirty="0">
                          <a:latin typeface="Arial" panose="020B0604020202020204" pitchFamily="34" charset="0"/>
                          <a:cs typeface="Arial" panose="020B0604020202020204" pitchFamily="34" charset="0"/>
                        </a:rPr>
                        <a:t>Male</a:t>
                      </a:r>
                    </a:p>
                    <a:p>
                      <a:r>
                        <a:rPr lang="en-US" sz="900" noProof="0" dirty="0">
                          <a:latin typeface="Arial" panose="020B0604020202020204" pitchFamily="34" charset="0"/>
                          <a:cs typeface="Arial" panose="020B0604020202020204" pitchFamily="34" charset="0"/>
                        </a:rPr>
                        <a:t>Female</a:t>
                      </a:r>
                    </a:p>
                    <a:p>
                      <a:r>
                        <a:rPr lang="en-US" sz="900" noProof="0" dirty="0">
                          <a:latin typeface="Arial" panose="020B0604020202020204" pitchFamily="34" charset="0"/>
                          <a:cs typeface="Arial" panose="020B0604020202020204" pitchFamily="34" charset="0"/>
                        </a:rPr>
                        <a:t>Other</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325666570"/>
                  </a:ext>
                </a:extLst>
              </a:tr>
              <a:tr h="1418074">
                <a:tc>
                  <a:txBody>
                    <a:bodyPr/>
                    <a:lstStyle/>
                    <a:p>
                      <a:r>
                        <a:rPr lang="en-US" sz="1200" b="1" noProof="0" dirty="0">
                          <a:latin typeface="Arial" panose="020B0604020202020204" pitchFamily="34" charset="0"/>
                          <a:cs typeface="Arial" panose="020B0604020202020204" pitchFamily="34" charset="0"/>
                        </a:rPr>
                        <a:t>Education</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Please indicate your highest level of education.</a:t>
                      </a:r>
                    </a:p>
                    <a:p>
                      <a:r>
                        <a:rPr lang="en-US" sz="900" i="0" noProof="0" dirty="0">
                          <a:latin typeface="Arial" panose="020B0604020202020204" pitchFamily="34" charset="0"/>
                          <a:cs typeface="Arial" panose="020B0604020202020204" pitchFamily="34" charset="0"/>
                        </a:rPr>
                        <a:t>Less than a high school diploma</a:t>
                      </a:r>
                    </a:p>
                    <a:p>
                      <a:r>
                        <a:rPr lang="en-US" sz="900" i="0" noProof="0" dirty="0">
                          <a:latin typeface="Arial" panose="020B0604020202020204" pitchFamily="34" charset="0"/>
                          <a:cs typeface="Arial" panose="020B0604020202020204" pitchFamily="34" charset="0"/>
                        </a:rPr>
                        <a:t>High school degree or equivalent</a:t>
                      </a:r>
                    </a:p>
                    <a:p>
                      <a:r>
                        <a:rPr lang="en-US" sz="900" i="0" noProof="0" dirty="0">
                          <a:latin typeface="Arial" panose="020B0604020202020204" pitchFamily="34" charset="0"/>
                          <a:cs typeface="Arial" panose="020B0604020202020204" pitchFamily="34" charset="0"/>
                        </a:rPr>
                        <a:t>Some college, no degree</a:t>
                      </a:r>
                    </a:p>
                    <a:p>
                      <a:r>
                        <a:rPr lang="en-US" sz="900" i="0" noProof="0" dirty="0">
                          <a:latin typeface="Arial" panose="020B0604020202020204" pitchFamily="34" charset="0"/>
                          <a:cs typeface="Arial" panose="020B0604020202020204" pitchFamily="34" charset="0"/>
                        </a:rPr>
                        <a:t>Associate degree (e. g. AA, AS)</a:t>
                      </a:r>
                    </a:p>
                    <a:p>
                      <a:r>
                        <a:rPr lang="en-US" sz="900" i="0" noProof="0" dirty="0">
                          <a:latin typeface="Arial" panose="020B0604020202020204" pitchFamily="34" charset="0"/>
                          <a:cs typeface="Arial" panose="020B0604020202020204" pitchFamily="34" charset="0"/>
                        </a:rPr>
                        <a:t>Bachelor's degree</a:t>
                      </a:r>
                    </a:p>
                    <a:p>
                      <a:r>
                        <a:rPr lang="en-US" sz="900" i="0" noProof="0" dirty="0">
                          <a:latin typeface="Arial" panose="020B0604020202020204" pitchFamily="34" charset="0"/>
                          <a:cs typeface="Arial" panose="020B0604020202020204" pitchFamily="34" charset="0"/>
                        </a:rPr>
                        <a:t>Master's degree</a:t>
                      </a:r>
                    </a:p>
                    <a:p>
                      <a:r>
                        <a:rPr lang="en-US" sz="900" i="0" noProof="0" dirty="0">
                          <a:latin typeface="Arial" panose="020B0604020202020204" pitchFamily="34" charset="0"/>
                          <a:cs typeface="Arial" panose="020B0604020202020204" pitchFamily="34" charset="0"/>
                        </a:rPr>
                        <a:t>Doctorate or PhD</a:t>
                      </a:r>
                    </a:p>
                    <a:p>
                      <a:r>
                        <a:rPr lang="en-US" sz="900" i="0" noProof="0" dirty="0">
                          <a:latin typeface="Arial" panose="020B0604020202020204" pitchFamily="34" charset="0"/>
                          <a:cs typeface="Arial" panose="020B0604020202020204" pitchFamily="34" charset="0"/>
                        </a:rPr>
                        <a:t>Other</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896118437"/>
                  </a:ext>
                </a:extLst>
              </a:tr>
              <a:tr h="425422">
                <a:tc>
                  <a:txBody>
                    <a:bodyPr/>
                    <a:lstStyle/>
                    <a:p>
                      <a:r>
                        <a:rPr lang="en-US" sz="1200" b="1" noProof="0" dirty="0">
                          <a:latin typeface="Arial" panose="020B0604020202020204" pitchFamily="34" charset="0"/>
                          <a:cs typeface="Arial" panose="020B0604020202020204" pitchFamily="34" charset="0"/>
                        </a:rPr>
                        <a:t>Country of origin</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Please select your country of origin.</a:t>
                      </a:r>
                    </a:p>
                    <a:p>
                      <a:r>
                        <a:rPr lang="en-US" sz="900" noProof="0" dirty="0">
                          <a:latin typeface="Arial" panose="020B0604020202020204" pitchFamily="34" charset="0"/>
                          <a:cs typeface="Arial" panose="020B0604020202020204" pitchFamily="34" charset="0"/>
                        </a:rPr>
                        <a:t>[Open text field with suggesting text input]</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128302241"/>
                  </a:ext>
                </a:extLst>
              </a:tr>
              <a:tr h="1418074">
                <a:tc>
                  <a:txBody>
                    <a:bodyPr/>
                    <a:lstStyle/>
                    <a:p>
                      <a:r>
                        <a:rPr lang="en-US" sz="1200" b="1" noProof="0" dirty="0">
                          <a:latin typeface="Arial" panose="020B0604020202020204" pitchFamily="34" charset="0"/>
                          <a:cs typeface="Arial" panose="020B0604020202020204" pitchFamily="34" charset="0"/>
                        </a:rPr>
                        <a:t>Income</a:t>
                      </a:r>
                    </a:p>
                  </a:txBody>
                  <a:tcPr anchor="ctr">
                    <a:lnT w="3175" cap="flat" cmpd="sng" algn="ctr">
                      <a:solidFill>
                        <a:schemeClr val="tx1"/>
                      </a:solidFill>
                      <a:prstDash val="sysDash"/>
                      <a:round/>
                      <a:headEnd type="none" w="med" len="med"/>
                      <a:tailEnd type="none" w="med" len="med"/>
                    </a:lnT>
                    <a:noFill/>
                  </a:tcPr>
                </a:tc>
                <a:tc>
                  <a:txBody>
                    <a:bodyPr/>
                    <a:lstStyle/>
                    <a:p>
                      <a:r>
                        <a:rPr lang="en-US" sz="1200" noProof="0" dirty="0">
                          <a:latin typeface="Arial" panose="020B0604020202020204" pitchFamily="34" charset="0"/>
                          <a:cs typeface="Arial" panose="020B0604020202020204" pitchFamily="34" charset="0"/>
                        </a:rPr>
                        <a:t>Please indicate your total annual pretax income.</a:t>
                      </a:r>
                    </a:p>
                    <a:p>
                      <a:r>
                        <a:rPr lang="en-US" sz="900" i="0" noProof="0" dirty="0">
                          <a:latin typeface="Arial" panose="020B0604020202020204" pitchFamily="34" charset="0"/>
                          <a:cs typeface="Arial" panose="020B0604020202020204" pitchFamily="34" charset="0"/>
                        </a:rPr>
                        <a:t>Less than $10,000</a:t>
                      </a:r>
                    </a:p>
                    <a:p>
                      <a:r>
                        <a:rPr lang="en-US" sz="900" i="0" noProof="0" dirty="0">
                          <a:latin typeface="Arial" panose="020B0604020202020204" pitchFamily="34" charset="0"/>
                          <a:cs typeface="Arial" panose="020B0604020202020204" pitchFamily="34" charset="0"/>
                        </a:rPr>
                        <a:t>$10,000 - $25,000</a:t>
                      </a:r>
                    </a:p>
                    <a:p>
                      <a:r>
                        <a:rPr lang="en-US" sz="900" i="0" noProof="0" dirty="0">
                          <a:latin typeface="Arial" panose="020B0604020202020204" pitchFamily="34" charset="0"/>
                          <a:cs typeface="Arial" panose="020B0604020202020204" pitchFamily="34" charset="0"/>
                        </a:rPr>
                        <a:t>$25,001 - $40,000</a:t>
                      </a:r>
                    </a:p>
                    <a:p>
                      <a:r>
                        <a:rPr lang="en-US" sz="900" i="0" noProof="0" dirty="0">
                          <a:latin typeface="Arial" panose="020B0604020202020204" pitchFamily="34" charset="0"/>
                          <a:cs typeface="Arial" panose="020B0604020202020204" pitchFamily="34" charset="0"/>
                        </a:rPr>
                        <a:t>$40,001 - $55,000</a:t>
                      </a:r>
                    </a:p>
                    <a:p>
                      <a:r>
                        <a:rPr lang="en-US" sz="900" i="0" noProof="0" dirty="0">
                          <a:latin typeface="Arial" panose="020B0604020202020204" pitchFamily="34" charset="0"/>
                          <a:cs typeface="Arial" panose="020B0604020202020204" pitchFamily="34" charset="0"/>
                        </a:rPr>
                        <a:t>$55,001 - $70,000</a:t>
                      </a:r>
                    </a:p>
                    <a:p>
                      <a:r>
                        <a:rPr lang="en-US" sz="900" i="0" noProof="0" dirty="0">
                          <a:latin typeface="Arial" panose="020B0604020202020204" pitchFamily="34" charset="0"/>
                          <a:cs typeface="Arial" panose="020B0604020202020204" pitchFamily="34" charset="0"/>
                        </a:rPr>
                        <a:t>$70,001 - $85,000</a:t>
                      </a:r>
                    </a:p>
                    <a:p>
                      <a:r>
                        <a:rPr lang="en-US" sz="900" i="0" noProof="0" dirty="0">
                          <a:latin typeface="Arial" panose="020B0604020202020204" pitchFamily="34" charset="0"/>
                          <a:cs typeface="Arial" panose="020B0604020202020204" pitchFamily="34" charset="0"/>
                        </a:rPr>
                        <a:t>$85,001 - $100,000</a:t>
                      </a:r>
                    </a:p>
                    <a:p>
                      <a:r>
                        <a:rPr lang="en-US" sz="900" i="0" noProof="0" dirty="0">
                          <a:latin typeface="Arial" panose="020B0604020202020204" pitchFamily="34" charset="0"/>
                          <a:cs typeface="Arial" panose="020B0604020202020204" pitchFamily="34" charset="0"/>
                        </a:rPr>
                        <a:t>Above $100,000</a:t>
                      </a:r>
                    </a:p>
                  </a:txBody>
                  <a:tcPr anchor="ctr">
                    <a:lnT w="3175" cap="flat" cmpd="sng" algn="ctr">
                      <a:solidFill>
                        <a:schemeClr val="tx1"/>
                      </a:solidFill>
                      <a:prstDash val="sysDash"/>
                      <a:round/>
                      <a:headEnd type="none" w="med" len="med"/>
                      <a:tailEnd type="none" w="med" len="med"/>
                    </a:lnT>
                    <a:noFill/>
                  </a:tcPr>
                </a:tc>
                <a:extLst>
                  <a:ext uri="{0D108BD9-81ED-4DB2-BD59-A6C34878D82A}">
                    <a16:rowId xmlns:a16="http://schemas.microsoft.com/office/drawing/2014/main" val="1878178514"/>
                  </a:ext>
                </a:extLst>
              </a:tr>
            </a:tbl>
          </a:graphicData>
        </a:graphic>
      </p:graphicFrame>
      <p:sp>
        <p:nvSpPr>
          <p:cNvPr id="5" name="Textfeld 4">
            <a:extLst>
              <a:ext uri="{FF2B5EF4-FFF2-40B4-BE49-F238E27FC236}">
                <a16:creationId xmlns:a16="http://schemas.microsoft.com/office/drawing/2014/main" id="{AA03CA28-3A26-4BF4-1D08-9E19C12A730F}"/>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experiment situation. Instead, they refer to you and your personal experience. Please answer them accordingly.</a:t>
            </a:r>
            <a:endParaRPr lang="en-US" sz="1200" dirty="0"/>
          </a:p>
        </p:txBody>
      </p:sp>
    </p:spTree>
    <p:extLst>
      <p:ext uri="{BB962C8B-B14F-4D97-AF65-F5344CB8AC3E}">
        <p14:creationId xmlns:p14="http://schemas.microsoft.com/office/powerpoint/2010/main" val="120064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p. 6: Control Variables (II)</a:t>
            </a:r>
          </a:p>
        </p:txBody>
      </p:sp>
      <p:graphicFrame>
        <p:nvGraphicFramePr>
          <p:cNvPr id="3" name="Tabelle 2">
            <a:extLst>
              <a:ext uri="{FF2B5EF4-FFF2-40B4-BE49-F238E27FC236}">
                <a16:creationId xmlns:a16="http://schemas.microsoft.com/office/drawing/2014/main" id="{C359111F-03B7-BEE5-8B07-66A4D4300F99}"/>
              </a:ext>
            </a:extLst>
          </p:cNvPr>
          <p:cNvGraphicFramePr>
            <a:graphicFrameLocks noGrp="1"/>
          </p:cNvGraphicFramePr>
          <p:nvPr>
            <p:extLst>
              <p:ext uri="{D42A27DB-BD31-4B8C-83A1-F6EECF244321}">
                <p14:modId xmlns:p14="http://schemas.microsoft.com/office/powerpoint/2010/main" val="2112117078"/>
              </p:ext>
            </p:extLst>
          </p:nvPr>
        </p:nvGraphicFramePr>
        <p:xfrm>
          <a:off x="403200" y="1648800"/>
          <a:ext cx="8337421" cy="5285022"/>
        </p:xfrm>
        <a:graphic>
          <a:graphicData uri="http://schemas.openxmlformats.org/drawingml/2006/table">
            <a:tbl>
              <a:tblPr firstRow="1" bandRow="1">
                <a:tableStyleId>{073A0DAA-6AF3-43AB-8588-CEC1D06C72B9}</a:tableStyleId>
              </a:tblPr>
              <a:tblGrid>
                <a:gridCol w="1236867">
                  <a:extLst>
                    <a:ext uri="{9D8B030D-6E8A-4147-A177-3AD203B41FA5}">
                      <a16:colId xmlns:a16="http://schemas.microsoft.com/office/drawing/2014/main" val="1095467548"/>
                    </a:ext>
                  </a:extLst>
                </a:gridCol>
                <a:gridCol w="4806453">
                  <a:extLst>
                    <a:ext uri="{9D8B030D-6E8A-4147-A177-3AD203B41FA5}">
                      <a16:colId xmlns:a16="http://schemas.microsoft.com/office/drawing/2014/main" val="944535546"/>
                    </a:ext>
                  </a:extLst>
                </a:gridCol>
                <a:gridCol w="2294101">
                  <a:extLst>
                    <a:ext uri="{9D8B030D-6E8A-4147-A177-3AD203B41FA5}">
                      <a16:colId xmlns:a16="http://schemas.microsoft.com/office/drawing/2014/main" val="1224352098"/>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(II) – Familiarity with product, online shopping, online reviews</a:t>
                      </a: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tc>
                  <a:txBody>
                    <a:bodyPr/>
                    <a:lstStyle/>
                    <a:p>
                      <a:endParaRPr lang="en-US" sz="1200" noProof="0" dirty="0">
                        <a:latin typeface="Arial" panose="020B0604020202020204" pitchFamily="34" charset="0"/>
                        <a:cs typeface="Arial" panose="020B0604020202020204" pitchFamily="34" charset="0"/>
                      </a:endParaRPr>
                    </a:p>
                  </a:txBody>
                  <a:tcPr anchor="ctr">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r>
                        <a:rPr lang="en-US" sz="1200" b="1" noProof="0" dirty="0">
                          <a:latin typeface="Arial" panose="020B0604020202020204" pitchFamily="34" charset="0"/>
                          <a:cs typeface="Arial" panose="020B0604020202020204" pitchFamily="34" charset="0"/>
                        </a:rPr>
                        <a:t>Familiarity with product</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What is your experience with televisions?</a:t>
                      </a:r>
                    </a:p>
                    <a:p>
                      <a:r>
                        <a:rPr lang="en-US" sz="900" noProof="0" dirty="0">
                          <a:latin typeface="Arial" panose="020B0604020202020204" pitchFamily="34" charset="0"/>
                          <a:cs typeface="Arial" panose="020B0604020202020204" pitchFamily="34" charset="0"/>
                        </a:rPr>
                        <a:t>I own a television. </a:t>
                      </a:r>
                    </a:p>
                    <a:p>
                      <a:r>
                        <a:rPr lang="en-US" sz="900" noProof="0" dirty="0">
                          <a:latin typeface="Arial" panose="020B0604020202020204" pitchFamily="34" charset="0"/>
                          <a:cs typeface="Arial" panose="020B0604020202020204" pitchFamily="34" charset="0"/>
                        </a:rPr>
                        <a:t>I plan to buy a television. </a:t>
                      </a:r>
                    </a:p>
                    <a:p>
                      <a:r>
                        <a:rPr lang="en-US" sz="900" noProof="0" dirty="0">
                          <a:latin typeface="Arial" panose="020B0604020202020204" pitchFamily="34" charset="0"/>
                          <a:cs typeface="Arial" panose="020B0604020202020204" pitchFamily="34" charset="0"/>
                        </a:rPr>
                        <a:t>I neither own nor plan to buy a television.   </a:t>
                      </a:r>
                      <a:endParaRPr lang="en-US" sz="1000" noProof="0" dirty="0">
                        <a:latin typeface="Arial" panose="020B0604020202020204" pitchFamily="34" charset="0"/>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879313"/>
                  </a:ext>
                </a:extLst>
              </a:tr>
              <a:tr h="472691">
                <a:tc>
                  <a:txBody>
                    <a:bodyPr/>
                    <a:lstStyle/>
                    <a:p>
                      <a:r>
                        <a:rPr lang="en-US" sz="1200" b="1" noProof="0" dirty="0">
                          <a:latin typeface="Arial" panose="020B0604020202020204" pitchFamily="34" charset="0"/>
                          <a:cs typeface="Arial" panose="020B0604020202020204" pitchFamily="34" charset="0"/>
                        </a:rPr>
                        <a:t>Familiarity with online shopping</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How often do you shop online?</a:t>
                      </a:r>
                    </a:p>
                    <a:p>
                      <a:r>
                        <a:rPr lang="en-US" sz="900" noProof="0" dirty="0">
                          <a:latin typeface="Arial" panose="020B0604020202020204" pitchFamily="34" charset="0"/>
                          <a:cs typeface="Arial" panose="020B0604020202020204" pitchFamily="34" charset="0"/>
                        </a:rPr>
                        <a:t>Daily</a:t>
                      </a:r>
                    </a:p>
                    <a:p>
                      <a:r>
                        <a:rPr lang="en-US" sz="900" noProof="0" dirty="0">
                          <a:latin typeface="Arial" panose="020B0604020202020204" pitchFamily="34" charset="0"/>
                          <a:cs typeface="Arial" panose="020B0604020202020204" pitchFamily="34" charset="0"/>
                        </a:rPr>
                        <a:t>Weekly</a:t>
                      </a:r>
                    </a:p>
                    <a:p>
                      <a:r>
                        <a:rPr lang="en-US" sz="900" noProof="0" dirty="0">
                          <a:latin typeface="Arial" panose="020B0604020202020204" pitchFamily="34" charset="0"/>
                          <a:cs typeface="Arial" panose="020B0604020202020204" pitchFamily="34" charset="0"/>
                        </a:rPr>
                        <a:t>Monthly</a:t>
                      </a:r>
                    </a:p>
                    <a:p>
                      <a:r>
                        <a:rPr lang="en-US" sz="900" noProof="0" dirty="0">
                          <a:latin typeface="Arial" panose="020B0604020202020204" pitchFamily="34" charset="0"/>
                          <a:cs typeface="Arial" panose="020B0604020202020204" pitchFamily="34" charset="0"/>
                        </a:rPr>
                        <a:t>Rarely </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315695908"/>
                  </a:ext>
                </a:extLst>
              </a:tr>
              <a:tr h="472691">
                <a:tc>
                  <a:txBody>
                    <a:bodyPr/>
                    <a:lstStyle/>
                    <a:p>
                      <a:r>
                        <a:rPr lang="en-US" sz="1200" b="1" noProof="0" dirty="0">
                          <a:latin typeface="Arial" panose="020B0604020202020204" pitchFamily="34" charset="0"/>
                          <a:cs typeface="Arial" panose="020B0604020202020204" pitchFamily="34" charset="0"/>
                        </a:rPr>
                        <a:t>Familiarity with online reviews</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noProof="0" dirty="0">
                          <a:latin typeface="Arial" panose="020B0604020202020204" pitchFamily="34" charset="0"/>
                          <a:cs typeface="Arial" panose="020B0604020202020204" pitchFamily="34" charset="0"/>
                        </a:rPr>
                        <a:t>How often do you read online customer reviews before buying a product online?</a:t>
                      </a:r>
                    </a:p>
                    <a:p>
                      <a:r>
                        <a:rPr lang="en-US" sz="900" noProof="0" dirty="0">
                          <a:latin typeface="Arial" panose="020B0604020202020204" pitchFamily="34" charset="0"/>
                          <a:cs typeface="Arial" panose="020B0604020202020204" pitchFamily="34" charset="0"/>
                        </a:rPr>
                        <a:t>(Almost) every time</a:t>
                      </a:r>
                    </a:p>
                    <a:p>
                      <a:r>
                        <a:rPr lang="en-US" sz="900" noProof="0" dirty="0">
                          <a:latin typeface="Arial" panose="020B0604020202020204" pitchFamily="34" charset="0"/>
                          <a:cs typeface="Arial" panose="020B0604020202020204" pitchFamily="34" charset="0"/>
                        </a:rPr>
                        <a:t>Often</a:t>
                      </a:r>
                    </a:p>
                    <a:p>
                      <a:r>
                        <a:rPr lang="en-US" sz="900" noProof="0" dirty="0">
                          <a:latin typeface="Arial" panose="020B0604020202020204" pitchFamily="34" charset="0"/>
                          <a:cs typeface="Arial" panose="020B0604020202020204" pitchFamily="34" charset="0"/>
                        </a:rPr>
                        <a:t>Rarely</a:t>
                      </a:r>
                    </a:p>
                    <a:p>
                      <a:r>
                        <a:rPr lang="en-US" sz="900" noProof="0" dirty="0">
                          <a:latin typeface="Arial" panose="020B0604020202020204" pitchFamily="34" charset="0"/>
                          <a:cs typeface="Arial" panose="020B0604020202020204" pitchFamily="34" charset="0"/>
                        </a:rPr>
                        <a:t>Never  </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715199637"/>
                  </a:ext>
                </a:extLst>
              </a:tr>
              <a:tr h="472691">
                <a:tc>
                  <a:txBody>
                    <a:bodyPr/>
                    <a:lstStyle/>
                    <a:p>
                      <a:r>
                        <a:rPr lang="en-US" sz="1200" b="1" noProof="0" dirty="0">
                          <a:solidFill>
                            <a:schemeClr val="bg1">
                              <a:lumMod val="50000"/>
                            </a:schemeClr>
                          </a:solidFill>
                          <a:latin typeface="Arial" panose="020B0604020202020204" pitchFamily="34" charset="0"/>
                          <a:cs typeface="Arial" panose="020B0604020202020204" pitchFamily="34" charset="0"/>
                        </a:rPr>
                        <a:t>General attitude towards online </a:t>
                      </a:r>
                      <a:br>
                        <a:rPr lang="en-US" sz="1200" b="1" noProof="0" dirty="0">
                          <a:solidFill>
                            <a:schemeClr val="bg1">
                              <a:lumMod val="50000"/>
                            </a:schemeClr>
                          </a:solidFill>
                          <a:latin typeface="Arial" panose="020B0604020202020204" pitchFamily="34" charset="0"/>
                          <a:cs typeface="Arial" panose="020B0604020202020204" pitchFamily="34" charset="0"/>
                        </a:rPr>
                      </a:br>
                      <a:r>
                        <a:rPr lang="en-US" sz="1200" b="1" noProof="0" dirty="0">
                          <a:solidFill>
                            <a:schemeClr val="bg1">
                              <a:lumMod val="50000"/>
                            </a:schemeClr>
                          </a:solidFill>
                          <a:latin typeface="Arial" panose="020B0604020202020204" pitchFamily="34" charset="0"/>
                          <a:cs typeface="Arial" panose="020B0604020202020204" pitchFamily="34" charset="0"/>
                        </a:rPr>
                        <a:t>reviews</a:t>
                      </a:r>
                    </a:p>
                    <a:p>
                      <a:endParaRPr lang="en-US" sz="1200" b="1" noProof="0" dirty="0">
                        <a:solidFill>
                          <a:schemeClr val="bg1">
                            <a:lumMod val="50000"/>
                          </a:schemeClr>
                        </a:solidFill>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algn="just">
                        <a:spcAft>
                          <a:spcPts val="600"/>
                        </a:spcAft>
                      </a:pPr>
                      <a:r>
                        <a:rPr lang="en-US" sz="1200" noProof="0" dirty="0">
                          <a:solidFill>
                            <a:schemeClr val="bg1">
                              <a:lumMod val="50000"/>
                            </a:schemeClr>
                          </a:solidFill>
                          <a:latin typeface="Arial" panose="020B0604020202020204" pitchFamily="34" charset="0"/>
                          <a:cs typeface="Arial" panose="020B0604020202020204" pitchFamily="34" charset="0"/>
                        </a:rPr>
                        <a:t>When I buy a product online, I always read online reviews that are presented on the website.</a:t>
                      </a:r>
                    </a:p>
                    <a:p>
                      <a:pPr algn="just">
                        <a:spcAft>
                          <a:spcPts val="600"/>
                        </a:spcAft>
                      </a:pPr>
                      <a:r>
                        <a:rPr lang="en-US" sz="1200" noProof="0" dirty="0">
                          <a:solidFill>
                            <a:schemeClr val="bg1">
                              <a:lumMod val="50000"/>
                            </a:schemeClr>
                          </a:solidFill>
                          <a:latin typeface="Arial" panose="020B0604020202020204" pitchFamily="34" charset="0"/>
                          <a:cs typeface="Arial" panose="020B0604020202020204" pitchFamily="34" charset="0"/>
                        </a:rPr>
                        <a:t>When I buy a product online, the online reviews presented on the website are helpful for my decision making. </a:t>
                      </a:r>
                    </a:p>
                    <a:p>
                      <a:pPr algn="just">
                        <a:spcAft>
                          <a:spcPts val="600"/>
                        </a:spcAft>
                      </a:pPr>
                      <a:r>
                        <a:rPr lang="en-US" sz="1200" noProof="0" dirty="0">
                          <a:solidFill>
                            <a:schemeClr val="bg1">
                              <a:lumMod val="50000"/>
                            </a:schemeClr>
                          </a:solidFill>
                          <a:latin typeface="Arial" panose="020B0604020202020204" pitchFamily="34" charset="0"/>
                          <a:cs typeface="Arial" panose="020B0604020202020204" pitchFamily="34" charset="0"/>
                        </a:rPr>
                        <a:t>When I buy a product online, the online reviews presented on the website make me confident in purchasing the product. </a:t>
                      </a:r>
                    </a:p>
                    <a:p>
                      <a:pPr algn="just">
                        <a:spcAft>
                          <a:spcPts val="0"/>
                        </a:spcAft>
                      </a:pPr>
                      <a:r>
                        <a:rPr lang="en-US" sz="1200" noProof="0" dirty="0">
                          <a:solidFill>
                            <a:schemeClr val="bg1">
                              <a:lumMod val="50000"/>
                            </a:schemeClr>
                          </a:solidFill>
                          <a:latin typeface="Arial" panose="020B0604020202020204" pitchFamily="34" charset="0"/>
                          <a:cs typeface="Arial" panose="020B0604020202020204" pitchFamily="34" charset="0"/>
                        </a:rPr>
                        <a:t>If I do not read the reviews presented on the Web site when I buy a product online, I worry about my decision. </a:t>
                      </a:r>
                    </a:p>
                    <a:p>
                      <a:pPr>
                        <a:spcAft>
                          <a:spcPts val="600"/>
                        </a:spcAft>
                      </a:pPr>
                      <a:r>
                        <a:rPr lang="en-US" sz="900" noProof="0" dirty="0">
                          <a:solidFill>
                            <a:schemeClr val="bg1">
                              <a:lumMod val="50000"/>
                            </a:schemeClr>
                          </a:solidFill>
                          <a:latin typeface="Arial" panose="020B0604020202020204" pitchFamily="34" charset="0"/>
                          <a:cs typeface="Arial" panose="020B0604020202020204" pitchFamily="34" charset="0"/>
                        </a:rPr>
                        <a:t>[6-point-Likert-Scale]</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r>
                        <a:rPr lang="en-US" sz="1200" kern="1200" noProof="0" dirty="0">
                          <a:solidFill>
                            <a:schemeClr val="bg1">
                              <a:lumMod val="50000"/>
                            </a:schemeClr>
                          </a:solidFill>
                          <a:latin typeface="Arial" panose="020B0604020202020204" pitchFamily="34" charset="0"/>
                          <a:ea typeface="+mn-ea"/>
                          <a:cs typeface="Arial" panose="020B0604020202020204" pitchFamily="34" charset="0"/>
                        </a:rPr>
                        <a:t>Adapted from Park et al. (2007)</a:t>
                      </a: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176295340"/>
                  </a:ext>
                </a:extLst>
              </a:tr>
              <a:tr h="472691">
                <a:tc>
                  <a:txBody>
                    <a:bodyPr/>
                    <a:lstStyle/>
                    <a:p>
                      <a:endParaRPr lang="en-US" sz="1200" b="1"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a:spcAft>
                          <a:spcPts val="600"/>
                        </a:spcAft>
                      </a:pPr>
                      <a:endParaRPr lang="en-US" sz="900"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533561731"/>
                  </a:ext>
                </a:extLst>
              </a:tr>
            </a:tbl>
          </a:graphicData>
        </a:graphic>
      </p:graphicFrame>
      <p:sp>
        <p:nvSpPr>
          <p:cNvPr id="7" name="Textfeld 6">
            <a:extLst>
              <a:ext uri="{FF2B5EF4-FFF2-40B4-BE49-F238E27FC236}">
                <a16:creationId xmlns:a16="http://schemas.microsoft.com/office/drawing/2014/main" id="{29494AD7-C2DC-C043-F8BA-F718C65ED04A}"/>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experiment situation. Instead, they refer to you and your personal experience. Please answer them accordingly.</a:t>
            </a:r>
            <a:endParaRPr lang="en-US" sz="1200" dirty="0"/>
          </a:p>
        </p:txBody>
      </p:sp>
    </p:spTree>
    <p:extLst>
      <p:ext uri="{BB962C8B-B14F-4D97-AF65-F5344CB8AC3E}">
        <p14:creationId xmlns:p14="http://schemas.microsoft.com/office/powerpoint/2010/main" val="334880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p. 6: Control Variables (III)</a:t>
            </a:r>
          </a:p>
        </p:txBody>
      </p:sp>
      <p:graphicFrame>
        <p:nvGraphicFramePr>
          <p:cNvPr id="3" name="Tabelle 2">
            <a:extLst>
              <a:ext uri="{FF2B5EF4-FFF2-40B4-BE49-F238E27FC236}">
                <a16:creationId xmlns:a16="http://schemas.microsoft.com/office/drawing/2014/main" id="{C359111F-03B7-BEE5-8B07-66A4D4300F99}"/>
              </a:ext>
            </a:extLst>
          </p:cNvPr>
          <p:cNvGraphicFramePr>
            <a:graphicFrameLocks noGrp="1"/>
          </p:cNvGraphicFramePr>
          <p:nvPr>
            <p:extLst>
              <p:ext uri="{D42A27DB-BD31-4B8C-83A1-F6EECF244321}">
                <p14:modId xmlns:p14="http://schemas.microsoft.com/office/powerpoint/2010/main" val="2990084286"/>
              </p:ext>
            </p:extLst>
          </p:nvPr>
        </p:nvGraphicFramePr>
        <p:xfrm>
          <a:off x="403200" y="1648800"/>
          <a:ext cx="8337421" cy="3411255"/>
        </p:xfrm>
        <a:graphic>
          <a:graphicData uri="http://schemas.openxmlformats.org/drawingml/2006/table">
            <a:tbl>
              <a:tblPr firstRow="1" bandRow="1">
                <a:tableStyleId>{073A0DAA-6AF3-43AB-8588-CEC1D06C72B9}</a:tableStyleId>
              </a:tblPr>
              <a:tblGrid>
                <a:gridCol w="1236867">
                  <a:extLst>
                    <a:ext uri="{9D8B030D-6E8A-4147-A177-3AD203B41FA5}">
                      <a16:colId xmlns:a16="http://schemas.microsoft.com/office/drawing/2014/main" val="1095467548"/>
                    </a:ext>
                  </a:extLst>
                </a:gridCol>
                <a:gridCol w="4806453">
                  <a:extLst>
                    <a:ext uri="{9D8B030D-6E8A-4147-A177-3AD203B41FA5}">
                      <a16:colId xmlns:a16="http://schemas.microsoft.com/office/drawing/2014/main" val="944535546"/>
                    </a:ext>
                  </a:extLst>
                </a:gridCol>
                <a:gridCol w="2294101">
                  <a:extLst>
                    <a:ext uri="{9D8B030D-6E8A-4147-A177-3AD203B41FA5}">
                      <a16:colId xmlns:a16="http://schemas.microsoft.com/office/drawing/2014/main" val="1224352098"/>
                    </a:ext>
                  </a:extLst>
                </a:gridCol>
              </a:tblGrid>
              <a:tr h="377491">
                <a:tc gridSpan="2">
                  <a:txBody>
                    <a:bodyPr/>
                    <a:lstStyle/>
                    <a:p>
                      <a:r>
                        <a:rPr lang="en-US" sz="1200" noProof="0" dirty="0">
                          <a:solidFill>
                            <a:schemeClr val="tx1"/>
                          </a:solidFill>
                          <a:latin typeface="Arial" panose="020B0604020202020204" pitchFamily="34" charset="0"/>
                          <a:cs typeface="Arial" panose="020B0604020202020204" pitchFamily="34" charset="0"/>
                        </a:rPr>
                        <a:t>Control variables (III) – Consumer decision making</a:t>
                      </a:r>
                    </a:p>
                  </a:txBody>
                  <a:tcPr anchor="ctr">
                    <a:lnB w="9525" cap="flat" cmpd="sng" algn="ctr">
                      <a:solidFill>
                        <a:schemeClr val="tx1"/>
                      </a:solidFill>
                      <a:prstDash val="solid"/>
                      <a:round/>
                      <a:headEnd type="none" w="med" len="med"/>
                      <a:tailEnd type="none" w="med" len="med"/>
                    </a:lnB>
                    <a:noFill/>
                  </a:tcPr>
                </a:tc>
                <a:tc hMerge="1">
                  <a:txBody>
                    <a:bodyPr/>
                    <a:lstStyle/>
                    <a:p>
                      <a:endParaRPr lang="en-US" sz="1200" dirty="0">
                        <a:latin typeface="Arial" panose="020B0604020202020204" pitchFamily="34" charset="0"/>
                        <a:cs typeface="Arial" panose="020B0604020202020204" pitchFamily="34" charset="0"/>
                      </a:endParaRPr>
                    </a:p>
                  </a:txBody>
                  <a:tcPr>
                    <a:lnB w="19050" cap="flat" cmpd="sng" algn="ctr">
                      <a:solidFill>
                        <a:schemeClr val="tx1"/>
                      </a:solidFill>
                      <a:prstDash val="solid"/>
                      <a:round/>
                      <a:headEnd type="none" w="med" len="med"/>
                      <a:tailEnd type="none" w="med" len="med"/>
                    </a:lnB>
                    <a:noFill/>
                  </a:tcPr>
                </a:tc>
                <a:tc>
                  <a:txBody>
                    <a:bodyPr/>
                    <a:lstStyle/>
                    <a:p>
                      <a:endParaRPr lang="en-US" sz="1200" noProof="0" dirty="0">
                        <a:latin typeface="Arial" panose="020B0604020202020204" pitchFamily="34" charset="0"/>
                        <a:cs typeface="Arial" panose="020B0604020202020204" pitchFamily="34" charset="0"/>
                      </a:endParaRPr>
                    </a:p>
                  </a:txBody>
                  <a:tcPr anchor="ctr">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3185591"/>
                  </a:ext>
                </a:extLst>
              </a:tr>
              <a:tr h="472691">
                <a:tc>
                  <a:txBody>
                    <a:bodyPr/>
                    <a:lstStyle/>
                    <a:p>
                      <a:r>
                        <a:rPr lang="en-US" sz="1200" b="1" noProof="0" dirty="0">
                          <a:latin typeface="Arial" panose="020B0604020202020204" pitchFamily="34" charset="0"/>
                          <a:cs typeface="Arial" panose="020B0604020202020204" pitchFamily="34" charset="0"/>
                        </a:rPr>
                        <a:t>Impulsiveness</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en-US" sz="1200" dirty="0"/>
                        <a:t>I should plan my shopping more carefully than I do.</a:t>
                      </a:r>
                    </a:p>
                    <a:p>
                      <a:pPr marL="0" algn="l" defTabSz="914400" rtl="0" eaLnBrk="1" latinLnBrk="0" hangingPunct="1"/>
                      <a:r>
                        <a:rPr lang="en-US" sz="1200" kern="1200" dirty="0">
                          <a:solidFill>
                            <a:schemeClr val="dk1"/>
                          </a:solidFill>
                          <a:latin typeface="+mn-lt"/>
                          <a:ea typeface="+mn-ea"/>
                          <a:cs typeface="+mn-cs"/>
                        </a:rPr>
                        <a:t>I am impulsive when purchasing.</a:t>
                      </a:r>
                    </a:p>
                    <a:p>
                      <a:pPr marL="0" algn="l" defTabSz="914400" rtl="0" eaLnBrk="1" latinLnBrk="0" hangingPunct="1"/>
                      <a:r>
                        <a:rPr lang="en-US" sz="1200" kern="1200" dirty="0">
                          <a:solidFill>
                            <a:schemeClr val="dk1"/>
                          </a:solidFill>
                          <a:latin typeface="+mn-lt"/>
                          <a:ea typeface="+mn-ea"/>
                          <a:cs typeface="+mn-cs"/>
                        </a:rPr>
                        <a:t>Often, I make careless purchases I later wish I had not made.</a:t>
                      </a:r>
                    </a:p>
                    <a:p>
                      <a:pPr marL="0" algn="l" defTabSz="914400" rtl="0" eaLnBrk="1" latinLnBrk="0" hangingPunct="1"/>
                      <a:r>
                        <a:rPr lang="en-US" sz="1200" kern="1200" dirty="0">
                          <a:solidFill>
                            <a:schemeClr val="dk1"/>
                          </a:solidFill>
                          <a:latin typeface="+mn-lt"/>
                          <a:ea typeface="+mn-ea"/>
                          <a:cs typeface="+mn-cs"/>
                        </a:rPr>
                        <a:t>I take the time to shop carefully for best buys.</a:t>
                      </a:r>
                    </a:p>
                    <a:p>
                      <a:pPr marL="0" algn="l" defTabSz="914400" rtl="0" eaLnBrk="1" latinLnBrk="0" hangingPunct="1"/>
                      <a:r>
                        <a:rPr lang="en-US" sz="1200" kern="1200" dirty="0">
                          <a:solidFill>
                            <a:schemeClr val="dk1"/>
                          </a:solidFill>
                          <a:latin typeface="+mn-lt"/>
                          <a:ea typeface="+mn-ea"/>
                          <a:cs typeface="+mn-cs"/>
                        </a:rPr>
                        <a:t>I carefully watch how much I spend.</a:t>
                      </a:r>
                      <a:r>
                        <a:rPr lang="en-US" sz="1200" kern="1200" noProof="0" dirty="0">
                          <a:solidFill>
                            <a:schemeClr val="dk1"/>
                          </a:solidFill>
                          <a:latin typeface="+mn-lt"/>
                          <a:ea typeface="+mn-ea"/>
                          <a:cs typeface="+mn-cs"/>
                        </a:rPr>
                        <a:t> </a:t>
                      </a:r>
                    </a:p>
                    <a:p>
                      <a:pPr>
                        <a:spcAft>
                          <a:spcPts val="600"/>
                        </a:spcAft>
                      </a:pPr>
                      <a:r>
                        <a:rPr lang="en-US" sz="900" noProof="0" dirty="0">
                          <a:solidFill>
                            <a:schemeClr val="tx1"/>
                          </a:solidFill>
                          <a:latin typeface="Arial" panose="020B0604020202020204" pitchFamily="34" charset="0"/>
                          <a:cs typeface="Arial" panose="020B0604020202020204" pitchFamily="34" charset="0"/>
                        </a:rPr>
                        <a:t>[6-point-Likert-Scale]</a:t>
                      </a: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latin typeface="Arial" panose="020B0604020202020204" pitchFamily="34" charset="0"/>
                          <a:ea typeface="+mn-ea"/>
                          <a:cs typeface="Arial" panose="020B0604020202020204" pitchFamily="34" charset="0"/>
                        </a:rPr>
                        <a:t>Adapted from </a:t>
                      </a:r>
                      <a:r>
                        <a:rPr lang="en-US" sz="1200" b="0" i="0" dirty="0" err="1">
                          <a:solidFill>
                            <a:schemeClr val="tx1"/>
                          </a:solidFill>
                          <a:effectLst/>
                          <a:latin typeface="Arial" panose="020B0604020202020204" pitchFamily="34" charset="0"/>
                        </a:rPr>
                        <a:t>Sprotles</a:t>
                      </a:r>
                      <a:r>
                        <a:rPr lang="en-US" sz="1200" b="0" i="0" dirty="0">
                          <a:solidFill>
                            <a:schemeClr val="tx1"/>
                          </a:solidFill>
                          <a:effectLst/>
                          <a:latin typeface="Arial" panose="020B0604020202020204" pitchFamily="34" charset="0"/>
                        </a:rPr>
                        <a:t> &amp; Kendall (1986) </a:t>
                      </a:r>
                      <a:endParaRPr lang="en-US" sz="1200" kern="1200" noProof="0" dirty="0">
                        <a:solidFill>
                          <a:schemeClr val="tx1"/>
                        </a:solidFill>
                        <a:latin typeface="Arial" panose="020B0604020202020204" pitchFamily="34" charset="0"/>
                        <a:ea typeface="+mn-ea"/>
                        <a:cs typeface="Arial" panose="020B0604020202020204" pitchFamily="34" charset="0"/>
                      </a:endParaRPr>
                    </a:p>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879313"/>
                  </a:ext>
                </a:extLst>
              </a:tr>
              <a:tr h="472691">
                <a:tc>
                  <a:txBody>
                    <a:bodyPr/>
                    <a:lstStyle/>
                    <a:p>
                      <a:r>
                        <a:rPr lang="en-US" sz="1200" b="1" noProof="0" dirty="0" err="1">
                          <a:latin typeface="Arial" panose="020B0604020202020204" pitchFamily="34" charset="0"/>
                          <a:cs typeface="Arial" panose="020B0604020202020204" pitchFamily="34" charset="0"/>
                        </a:rPr>
                        <a:t>Ggf</a:t>
                      </a:r>
                      <a:r>
                        <a:rPr lang="en-US" sz="1200" b="1" noProof="0" dirty="0">
                          <a:latin typeface="Arial" panose="020B0604020202020204" pitchFamily="34" charset="0"/>
                          <a:cs typeface="Arial" panose="020B0604020202020204" pitchFamily="34" charset="0"/>
                        </a:rPr>
                        <a:t>. </a:t>
                      </a:r>
                      <a:r>
                        <a:rPr lang="en-US" sz="1200" b="1" noProof="0" dirty="0" err="1">
                          <a:latin typeface="Arial" panose="020B0604020202020204" pitchFamily="34" charset="0"/>
                          <a:cs typeface="Arial" panose="020B0604020202020204" pitchFamily="34" charset="0"/>
                        </a:rPr>
                        <a:t>weitere</a:t>
                      </a:r>
                      <a:r>
                        <a:rPr lang="en-US" sz="1200" b="1" noProof="0" dirty="0">
                          <a:latin typeface="Arial" panose="020B0604020202020204" pitchFamily="34" charset="0"/>
                          <a:cs typeface="Arial" panose="020B0604020202020204" pitchFamily="34" charset="0"/>
                        </a:rPr>
                        <a:t> </a:t>
                      </a:r>
                      <a:r>
                        <a:rPr lang="en-US" sz="1200" b="1" noProof="0" dirty="0" err="1">
                          <a:latin typeface="Arial" panose="020B0604020202020204" pitchFamily="34" charset="0"/>
                          <a:cs typeface="Arial" panose="020B0604020202020204" pitchFamily="34" charset="0"/>
                        </a:rPr>
                        <a:t>interessant</a:t>
                      </a:r>
                      <a:r>
                        <a:rPr lang="en-US" sz="1200" b="1" noProof="0" dirty="0">
                          <a:latin typeface="Arial" panose="020B0604020202020204" pitchFamily="34" charset="0"/>
                          <a:cs typeface="Arial" panose="020B0604020202020204" pitchFamily="34" charset="0"/>
                        </a:rPr>
                        <a:t>?</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r>
                        <a:rPr lang="en-US" sz="1200" kern="1200" noProof="0" dirty="0">
                          <a:solidFill>
                            <a:schemeClr val="dk1"/>
                          </a:solidFill>
                          <a:latin typeface="+mn-lt"/>
                          <a:ea typeface="+mn-ea"/>
                          <a:cs typeface="+mn-cs"/>
                        </a:rPr>
                        <a:t>s. </a:t>
                      </a:r>
                      <a:r>
                        <a:rPr lang="en-US" sz="1200" kern="1200" noProof="0" dirty="0" err="1">
                          <a:solidFill>
                            <a:schemeClr val="dk1"/>
                          </a:solidFill>
                          <a:latin typeface="+mn-lt"/>
                          <a:ea typeface="+mn-ea"/>
                          <a:cs typeface="+mn-cs"/>
                        </a:rPr>
                        <a:t>nächste</a:t>
                      </a:r>
                      <a:r>
                        <a:rPr lang="en-US" sz="1200" kern="1200" noProof="0" dirty="0">
                          <a:solidFill>
                            <a:schemeClr val="dk1"/>
                          </a:solidFill>
                          <a:latin typeface="+mn-lt"/>
                          <a:ea typeface="+mn-ea"/>
                          <a:cs typeface="+mn-cs"/>
                        </a:rPr>
                        <a:t> </a:t>
                      </a:r>
                      <a:r>
                        <a:rPr lang="en-US" sz="1200" kern="1200" noProof="0" dirty="0" err="1">
                          <a:solidFill>
                            <a:schemeClr val="dk1"/>
                          </a:solidFill>
                          <a:latin typeface="+mn-lt"/>
                          <a:ea typeface="+mn-ea"/>
                          <a:cs typeface="+mn-cs"/>
                        </a:rPr>
                        <a:t>Seite</a:t>
                      </a:r>
                      <a:r>
                        <a:rPr lang="en-US" sz="1200" kern="1200" noProof="0" dirty="0">
                          <a:solidFill>
                            <a:schemeClr val="dk1"/>
                          </a:solidFill>
                          <a:latin typeface="+mn-lt"/>
                          <a:ea typeface="+mn-ea"/>
                          <a:cs typeface="+mn-cs"/>
                        </a:rPr>
                        <a:t> </a:t>
                      </a: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9525" cap="flat" cmpd="sng" algn="ctr">
                      <a:solidFill>
                        <a:schemeClr val="tx1"/>
                      </a:solidFill>
                      <a:prstDash val="solid"/>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315695908"/>
                  </a:ext>
                </a:extLst>
              </a:tr>
              <a:tr h="472691">
                <a:tc>
                  <a:txBody>
                    <a:bodyPr/>
                    <a:lstStyle/>
                    <a:p>
                      <a:endParaRPr lang="en-US" sz="1200" b="1"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endParaRPr lang="en-US" sz="900"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3715199637"/>
                  </a:ext>
                </a:extLst>
              </a:tr>
              <a:tr h="472691">
                <a:tc>
                  <a:txBody>
                    <a:bodyPr/>
                    <a:lstStyle/>
                    <a:p>
                      <a:endParaRPr lang="en-US" sz="1200" b="1" noProof="0" dirty="0">
                        <a:solidFill>
                          <a:schemeClr val="bg1">
                            <a:lumMod val="50000"/>
                          </a:schemeClr>
                        </a:solidFill>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algn="just">
                        <a:spcAft>
                          <a:spcPts val="600"/>
                        </a:spcAft>
                      </a:pPr>
                      <a:endParaRPr lang="en-US" sz="900" noProof="0" dirty="0">
                        <a:solidFill>
                          <a:schemeClr val="bg1">
                            <a:lumMod val="50000"/>
                          </a:schemeClr>
                        </a:solidFill>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bg1">
                            <a:lumMod val="50000"/>
                          </a:schemeClr>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176295340"/>
                  </a:ext>
                </a:extLst>
              </a:tr>
              <a:tr h="472691">
                <a:tc>
                  <a:txBody>
                    <a:bodyPr/>
                    <a:lstStyle/>
                    <a:p>
                      <a:endParaRPr lang="en-US" sz="1200" b="1"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a:spcAft>
                          <a:spcPts val="600"/>
                        </a:spcAft>
                      </a:pPr>
                      <a:endParaRPr lang="en-US" sz="900" noProof="0" dirty="0">
                        <a:latin typeface="Arial" panose="020B0604020202020204" pitchFamily="34" charset="0"/>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tc>
                  <a:txBody>
                    <a:bodyPr/>
                    <a:lstStyle/>
                    <a:p>
                      <a:pPr marL="0" algn="ctr" defTabSz="914400" rtl="0" eaLnBrk="1" latinLnBrk="0" hangingPunct="1"/>
                      <a:endParaRPr lang="en-US" sz="1200" kern="1200" noProof="0" dirty="0">
                        <a:solidFill>
                          <a:schemeClr val="dk1"/>
                        </a:solidFill>
                        <a:latin typeface="Arial" panose="020B0604020202020204" pitchFamily="34" charset="0"/>
                        <a:ea typeface="+mn-ea"/>
                        <a:cs typeface="Arial" panose="020B0604020202020204" pitchFamily="34" charset="0"/>
                      </a:endParaRPr>
                    </a:p>
                  </a:txBody>
                  <a:tcPr anchor="ct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533561731"/>
                  </a:ext>
                </a:extLst>
              </a:tr>
            </a:tbl>
          </a:graphicData>
        </a:graphic>
      </p:graphicFrame>
      <p:sp>
        <p:nvSpPr>
          <p:cNvPr id="7" name="Textfeld 6">
            <a:extLst>
              <a:ext uri="{FF2B5EF4-FFF2-40B4-BE49-F238E27FC236}">
                <a16:creationId xmlns:a16="http://schemas.microsoft.com/office/drawing/2014/main" id="{29494AD7-C2DC-C043-F8BA-F718C65ED04A}"/>
              </a:ext>
            </a:extLst>
          </p:cNvPr>
          <p:cNvSpPr txBox="1"/>
          <p:nvPr/>
        </p:nvSpPr>
        <p:spPr>
          <a:xfrm>
            <a:off x="310896" y="1077499"/>
            <a:ext cx="8429724" cy="461665"/>
          </a:xfrm>
          <a:prstGeom prst="rect">
            <a:avLst/>
          </a:prstGeom>
          <a:noFill/>
        </p:spPr>
        <p:txBody>
          <a:bodyPr wrap="square">
            <a:spAutoFit/>
          </a:bodyPr>
          <a:lstStyle/>
          <a:p>
            <a:r>
              <a:rPr lang="en-US" sz="1200" b="0" i="0" dirty="0">
                <a:solidFill>
                  <a:srgbClr val="000000"/>
                </a:solidFill>
                <a:effectLst/>
                <a:latin typeface="arial" panose="020B0604020202020204" pitchFamily="34" charset="0"/>
              </a:rPr>
              <a:t>The following questions no longer refer to the experiment situation. Instead, they refer to you and your personal experience. Please answer them accordingly.</a:t>
            </a:r>
            <a:endParaRPr lang="en-US" sz="1200" dirty="0"/>
          </a:p>
        </p:txBody>
      </p:sp>
    </p:spTree>
    <p:extLst>
      <p:ext uri="{BB962C8B-B14F-4D97-AF65-F5344CB8AC3E}">
        <p14:creationId xmlns:p14="http://schemas.microsoft.com/office/powerpoint/2010/main" val="3537828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p. 6: Control Variables (IV) </a:t>
            </a:r>
          </a:p>
        </p:txBody>
      </p:sp>
      <p:pic>
        <p:nvPicPr>
          <p:cNvPr id="10" name="Grafik 9">
            <a:extLst>
              <a:ext uri="{FF2B5EF4-FFF2-40B4-BE49-F238E27FC236}">
                <a16:creationId xmlns:a16="http://schemas.microsoft.com/office/drawing/2014/main" id="{78624916-FEC0-80E7-CBF3-456545877727}"/>
              </a:ext>
            </a:extLst>
          </p:cNvPr>
          <p:cNvPicPr>
            <a:picLocks noChangeAspect="1"/>
          </p:cNvPicPr>
          <p:nvPr/>
        </p:nvPicPr>
        <p:blipFill rotWithShape="1">
          <a:blip r:embed="rId3"/>
          <a:srcRect t="1801"/>
          <a:stretch/>
        </p:blipFill>
        <p:spPr>
          <a:xfrm>
            <a:off x="403200" y="1186081"/>
            <a:ext cx="3581584" cy="2207521"/>
          </a:xfrm>
          <a:prstGeom prst="rect">
            <a:avLst/>
          </a:prstGeom>
        </p:spPr>
      </p:pic>
      <p:pic>
        <p:nvPicPr>
          <p:cNvPr id="12" name="Grafik 11">
            <a:extLst>
              <a:ext uri="{FF2B5EF4-FFF2-40B4-BE49-F238E27FC236}">
                <a16:creationId xmlns:a16="http://schemas.microsoft.com/office/drawing/2014/main" id="{7463B66C-8F1A-716D-85C8-B0A542DC9EC7}"/>
              </a:ext>
            </a:extLst>
          </p:cNvPr>
          <p:cNvPicPr>
            <a:picLocks noChangeAspect="1"/>
          </p:cNvPicPr>
          <p:nvPr/>
        </p:nvPicPr>
        <p:blipFill>
          <a:blip r:embed="rId4"/>
          <a:stretch>
            <a:fillRect/>
          </a:stretch>
        </p:blipFill>
        <p:spPr>
          <a:xfrm>
            <a:off x="439941" y="3372339"/>
            <a:ext cx="3486329" cy="1352620"/>
          </a:xfrm>
          <a:prstGeom prst="rect">
            <a:avLst/>
          </a:prstGeom>
        </p:spPr>
      </p:pic>
      <p:sp>
        <p:nvSpPr>
          <p:cNvPr id="13" name="Geschweifte Klammer rechts 12">
            <a:extLst>
              <a:ext uri="{FF2B5EF4-FFF2-40B4-BE49-F238E27FC236}">
                <a16:creationId xmlns:a16="http://schemas.microsoft.com/office/drawing/2014/main" id="{0578B16C-E3C0-6996-45CA-7B19BA6804ED}"/>
              </a:ext>
            </a:extLst>
          </p:cNvPr>
          <p:cNvSpPr/>
          <p:nvPr/>
        </p:nvSpPr>
        <p:spPr>
          <a:xfrm>
            <a:off x="3971990" y="1574490"/>
            <a:ext cx="398842" cy="134244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4" name="Geschweifte Klammer rechts 13">
            <a:extLst>
              <a:ext uri="{FF2B5EF4-FFF2-40B4-BE49-F238E27FC236}">
                <a16:creationId xmlns:a16="http://schemas.microsoft.com/office/drawing/2014/main" id="{DEB39577-8DF6-571A-6327-58D3E0A9C172}"/>
              </a:ext>
            </a:extLst>
          </p:cNvPr>
          <p:cNvSpPr/>
          <p:nvPr/>
        </p:nvSpPr>
        <p:spPr>
          <a:xfrm>
            <a:off x="3968942" y="3316720"/>
            <a:ext cx="398842" cy="134244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5" name="Textfeld 14">
            <a:extLst>
              <a:ext uri="{FF2B5EF4-FFF2-40B4-BE49-F238E27FC236}">
                <a16:creationId xmlns:a16="http://schemas.microsoft.com/office/drawing/2014/main" id="{62ACABFA-0A47-4EFA-B7AF-9125984F4C2C}"/>
              </a:ext>
            </a:extLst>
          </p:cNvPr>
          <p:cNvSpPr txBox="1"/>
          <p:nvPr/>
        </p:nvSpPr>
        <p:spPr>
          <a:xfrm>
            <a:off x="4471416" y="1922547"/>
            <a:ext cx="4016400" cy="646331"/>
          </a:xfrm>
          <a:prstGeom prst="rect">
            <a:avLst/>
          </a:prstGeom>
          <a:noFill/>
        </p:spPr>
        <p:txBody>
          <a:bodyPr wrap="square" rtlCol="0">
            <a:spAutoFit/>
          </a:bodyPr>
          <a:lstStyle/>
          <a:p>
            <a:r>
              <a:rPr lang="de-DE" sz="1200" b="1" dirty="0" err="1">
                <a:solidFill>
                  <a:schemeClr val="dk1"/>
                </a:solidFill>
                <a:latin typeface="Arial" panose="020B0604020202020204" pitchFamily="34" charset="0"/>
                <a:cs typeface="Arial" panose="020B0604020202020204" pitchFamily="34" charset="0"/>
              </a:rPr>
              <a:t>utilitarian</a:t>
            </a:r>
            <a:r>
              <a:rPr lang="de-DE" sz="1200" b="1" dirty="0">
                <a:solidFill>
                  <a:schemeClr val="dk1"/>
                </a:solidFill>
                <a:latin typeface="Arial" panose="020B0604020202020204" pitchFamily="34" charset="0"/>
                <a:cs typeface="Arial" panose="020B0604020202020204" pitchFamily="34" charset="0"/>
              </a:rPr>
              <a:t> </a:t>
            </a:r>
            <a:r>
              <a:rPr lang="de-DE" sz="1200" b="1" dirty="0" err="1">
                <a:solidFill>
                  <a:schemeClr val="dk1"/>
                </a:solidFill>
                <a:latin typeface="Arial" panose="020B0604020202020204" pitchFamily="34" charset="0"/>
                <a:cs typeface="Arial" panose="020B0604020202020204" pitchFamily="34" charset="0"/>
              </a:rPr>
              <a:t>shopping</a:t>
            </a:r>
            <a:r>
              <a:rPr lang="de-DE" sz="1200" b="1" dirty="0">
                <a:solidFill>
                  <a:schemeClr val="dk1"/>
                </a:solidFill>
                <a:latin typeface="Arial" panose="020B0604020202020204" pitchFamily="34" charset="0"/>
                <a:cs typeface="Arial" panose="020B0604020202020204" pitchFamily="34" charset="0"/>
              </a:rPr>
              <a:t> style: </a:t>
            </a:r>
            <a:r>
              <a:rPr lang="en-US" sz="1200" dirty="0">
                <a:solidFill>
                  <a:schemeClr val="dk1"/>
                </a:solidFill>
                <a:latin typeface="Arial" panose="020B0604020202020204" pitchFamily="34" charset="0"/>
                <a:cs typeface="Arial" panose="020B0604020202020204" pitchFamily="34" charset="0"/>
              </a:rPr>
              <a:t>shoppers are essentially task-driven with price, value and quality being their main concerns</a:t>
            </a:r>
            <a:endParaRPr lang="de-DE" sz="1200" dirty="0">
              <a:solidFill>
                <a:schemeClr val="dk1"/>
              </a:solidFill>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D98C68DD-150A-B1CB-5064-83B2F7FC4947}"/>
              </a:ext>
            </a:extLst>
          </p:cNvPr>
          <p:cNvSpPr txBox="1"/>
          <p:nvPr/>
        </p:nvSpPr>
        <p:spPr>
          <a:xfrm>
            <a:off x="4471416" y="3720892"/>
            <a:ext cx="4016400" cy="646331"/>
          </a:xfrm>
          <a:prstGeom prst="rect">
            <a:avLst/>
          </a:prstGeom>
          <a:noFill/>
        </p:spPr>
        <p:txBody>
          <a:bodyPr wrap="square" rtlCol="0">
            <a:spAutoFit/>
          </a:bodyPr>
          <a:lstStyle/>
          <a:p>
            <a:r>
              <a:rPr lang="de-DE" sz="1200" b="1" dirty="0" err="1">
                <a:solidFill>
                  <a:schemeClr val="dk1"/>
                </a:solidFill>
                <a:latin typeface="Arial" panose="020B0604020202020204" pitchFamily="34" charset="0"/>
                <a:cs typeface="Arial" panose="020B0604020202020204" pitchFamily="34" charset="0"/>
              </a:rPr>
              <a:t>hedonic</a:t>
            </a:r>
            <a:r>
              <a:rPr lang="de-DE" sz="1200" b="1" dirty="0">
                <a:solidFill>
                  <a:schemeClr val="dk1"/>
                </a:solidFill>
                <a:latin typeface="Arial" panose="020B0604020202020204" pitchFamily="34" charset="0"/>
                <a:cs typeface="Arial" panose="020B0604020202020204" pitchFamily="34" charset="0"/>
              </a:rPr>
              <a:t> </a:t>
            </a:r>
            <a:r>
              <a:rPr lang="de-DE" sz="1200" b="1" dirty="0" err="1">
                <a:solidFill>
                  <a:schemeClr val="dk1"/>
                </a:solidFill>
                <a:latin typeface="Arial" panose="020B0604020202020204" pitchFamily="34" charset="0"/>
                <a:cs typeface="Arial" panose="020B0604020202020204" pitchFamily="34" charset="0"/>
              </a:rPr>
              <a:t>shopping</a:t>
            </a:r>
            <a:r>
              <a:rPr lang="de-DE" sz="1200" b="1" dirty="0">
                <a:solidFill>
                  <a:schemeClr val="dk1"/>
                </a:solidFill>
                <a:latin typeface="Arial" panose="020B0604020202020204" pitchFamily="34" charset="0"/>
                <a:cs typeface="Arial" panose="020B0604020202020204" pitchFamily="34" charset="0"/>
              </a:rPr>
              <a:t> style: </a:t>
            </a:r>
            <a:r>
              <a:rPr lang="en-US" sz="1200" dirty="0">
                <a:solidFill>
                  <a:schemeClr val="dk1"/>
                </a:solidFill>
                <a:latin typeface="Arial" panose="020B0604020202020204" pitchFamily="34" charset="0"/>
                <a:cs typeface="Arial" panose="020B0604020202020204" pitchFamily="34" charset="0"/>
              </a:rPr>
              <a:t>shoppers </a:t>
            </a:r>
            <a:r>
              <a:rPr lang="en-US" sz="1200" dirty="0"/>
              <a:t>focus on the pursuit of pleasure and attach importance to “personal gratification, self-expression and brand awareness”</a:t>
            </a:r>
            <a:endParaRPr lang="de-DE" sz="1200" dirty="0">
              <a:solidFill>
                <a:schemeClr val="dk1"/>
              </a:solidFill>
              <a:latin typeface="Arial" panose="020B0604020202020204" pitchFamily="34" charset="0"/>
              <a:cs typeface="Arial" panose="020B0604020202020204" pitchFamily="34" charset="0"/>
            </a:endParaRPr>
          </a:p>
        </p:txBody>
      </p:sp>
      <p:sp>
        <p:nvSpPr>
          <p:cNvPr id="18" name="Textfeld 17">
            <a:extLst>
              <a:ext uri="{FF2B5EF4-FFF2-40B4-BE49-F238E27FC236}">
                <a16:creationId xmlns:a16="http://schemas.microsoft.com/office/drawing/2014/main" id="{AD5D8A7E-DB15-D478-6FF3-FAF465D45763}"/>
              </a:ext>
            </a:extLst>
          </p:cNvPr>
          <p:cNvSpPr txBox="1"/>
          <p:nvPr/>
        </p:nvSpPr>
        <p:spPr>
          <a:xfrm>
            <a:off x="540525" y="4724959"/>
            <a:ext cx="1958816" cy="276999"/>
          </a:xfrm>
          <a:prstGeom prst="rect">
            <a:avLst/>
          </a:prstGeom>
          <a:noFill/>
        </p:spPr>
        <p:txBody>
          <a:bodyPr wrap="square">
            <a:spAutoFit/>
          </a:bodyPr>
          <a:lstStyle/>
          <a:p>
            <a:r>
              <a:rPr lang="en-US" sz="1200" dirty="0" err="1"/>
              <a:t>Sprotles</a:t>
            </a:r>
            <a:r>
              <a:rPr lang="en-US" sz="1200" dirty="0"/>
              <a:t> &amp; Kendall (1986)</a:t>
            </a:r>
            <a:endParaRPr lang="de-DE" sz="1200" dirty="0"/>
          </a:p>
        </p:txBody>
      </p:sp>
      <p:sp>
        <p:nvSpPr>
          <p:cNvPr id="19" name="Textfeld 18">
            <a:extLst>
              <a:ext uri="{FF2B5EF4-FFF2-40B4-BE49-F238E27FC236}">
                <a16:creationId xmlns:a16="http://schemas.microsoft.com/office/drawing/2014/main" id="{1FB5EAE7-1782-9643-E634-83EBCE3CF237}"/>
              </a:ext>
            </a:extLst>
          </p:cNvPr>
          <p:cNvSpPr txBox="1"/>
          <p:nvPr/>
        </p:nvSpPr>
        <p:spPr>
          <a:xfrm>
            <a:off x="997586" y="3163919"/>
            <a:ext cx="1766879" cy="230832"/>
          </a:xfrm>
          <a:prstGeom prst="rect">
            <a:avLst/>
          </a:prstGeom>
          <a:noFill/>
        </p:spPr>
        <p:txBody>
          <a:bodyPr wrap="square" rtlCol="0">
            <a:spAutoFit/>
          </a:bodyPr>
          <a:lstStyle/>
          <a:p>
            <a:r>
              <a:rPr lang="en-US" sz="900" dirty="0">
                <a:solidFill>
                  <a:schemeClr val="accent6">
                    <a:lumMod val="75000"/>
                  </a:schemeClr>
                </a:solidFill>
                <a:latin typeface="Arial" panose="020B0604020202020204" pitchFamily="34" charset="0"/>
                <a:cs typeface="Arial" panose="020B0604020202020204" pitchFamily="34" charset="0"/>
              </a:rPr>
              <a:t>and consumer information </a:t>
            </a:r>
          </a:p>
        </p:txBody>
      </p:sp>
    </p:spTree>
    <p:extLst>
      <p:ext uri="{BB962C8B-B14F-4D97-AF65-F5344CB8AC3E}">
        <p14:creationId xmlns:p14="http://schemas.microsoft.com/office/powerpoint/2010/main" val="1077628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931025" cy="814387"/>
          </a:xfrm>
        </p:spPr>
        <p:txBody>
          <a:bodyPr>
            <a:normAutofit/>
          </a:bodyPr>
          <a:lstStyle/>
          <a:p>
            <a:r>
              <a:rPr lang="de-DE" sz="2100" dirty="0"/>
              <a:t>p. 5: Final Pages (II)</a:t>
            </a:r>
          </a:p>
        </p:txBody>
      </p:sp>
      <p:sp>
        <p:nvSpPr>
          <p:cNvPr id="3" name="Rectangle 2">
            <a:extLst>
              <a:ext uri="{FF2B5EF4-FFF2-40B4-BE49-F238E27FC236}">
                <a16:creationId xmlns:a16="http://schemas.microsoft.com/office/drawing/2014/main" id="{042B1F56-1CDA-1C92-BA66-9EAE2E2CB239}"/>
              </a:ext>
            </a:extLst>
          </p:cNvPr>
          <p:cNvSpPr>
            <a:spLocks noChangeArrowheads="1"/>
          </p:cNvSpPr>
          <p:nvPr/>
        </p:nvSpPr>
        <p:spPr bwMode="auto">
          <a:xfrm>
            <a:off x="1801368" y="2905780"/>
            <a:ext cx="5541264" cy="10464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Thank you for participating in the experiment!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We would like to thank you very much for helping us.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Your answers were transmitted, you may close the browser window or tab now.</a:t>
            </a: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6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369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6E6E183-27F0-48E6-AC33-414A63442794}"/>
              </a:ext>
            </a:extLst>
          </p:cNvPr>
          <p:cNvSpPr>
            <a:spLocks noGrp="1"/>
          </p:cNvSpPr>
          <p:nvPr>
            <p:ph type="ctrTitle" idx="4294967295"/>
          </p:nvPr>
        </p:nvSpPr>
        <p:spPr>
          <a:xfrm>
            <a:off x="403200" y="331200"/>
            <a:ext cx="6683375" cy="814387"/>
          </a:xfrm>
        </p:spPr>
        <p:txBody>
          <a:bodyPr>
            <a:normAutofit/>
          </a:bodyPr>
          <a:lstStyle/>
          <a:p>
            <a:r>
              <a:rPr lang="de-DE" sz="2100" dirty="0"/>
              <a:t>Quellen </a:t>
            </a:r>
          </a:p>
        </p:txBody>
      </p:sp>
      <p:sp>
        <p:nvSpPr>
          <p:cNvPr id="2" name="Textfeld 1">
            <a:extLst>
              <a:ext uri="{FF2B5EF4-FFF2-40B4-BE49-F238E27FC236}">
                <a16:creationId xmlns:a16="http://schemas.microsoft.com/office/drawing/2014/main" id="{18A87722-7994-D954-DFE3-D92F8D3B8220}"/>
              </a:ext>
            </a:extLst>
          </p:cNvPr>
          <p:cNvSpPr txBox="1"/>
          <p:nvPr/>
        </p:nvSpPr>
        <p:spPr>
          <a:xfrm>
            <a:off x="403380" y="1124712"/>
            <a:ext cx="8337240" cy="1015663"/>
          </a:xfrm>
          <a:prstGeom prst="rect">
            <a:avLst/>
          </a:prstGeom>
          <a:noFill/>
        </p:spPr>
        <p:txBody>
          <a:bodyPr wrap="square" rtlCol="0">
            <a:spAutoFit/>
          </a:bodyPr>
          <a:lstStyle/>
          <a:p>
            <a:pPr indent="-504000"/>
            <a:r>
              <a:rPr lang="en-US" sz="1200" b="0" i="0" dirty="0">
                <a:solidFill>
                  <a:srgbClr val="222222"/>
                </a:solidFill>
                <a:effectLst/>
                <a:latin typeface="Arial" panose="020B0604020202020204" pitchFamily="34" charset="0"/>
              </a:rPr>
              <a:t>Huang, L., Tan, C. H., </a:t>
            </a:r>
            <a:r>
              <a:rPr lang="en-US" sz="1200" b="0" i="0" dirty="0" err="1">
                <a:solidFill>
                  <a:srgbClr val="222222"/>
                </a:solidFill>
                <a:effectLst/>
                <a:latin typeface="Arial" panose="020B0604020202020204" pitchFamily="34" charset="0"/>
              </a:rPr>
              <a:t>Ke</a:t>
            </a:r>
            <a:r>
              <a:rPr lang="en-US" sz="1200" b="0" i="0" dirty="0">
                <a:solidFill>
                  <a:srgbClr val="222222"/>
                </a:solidFill>
                <a:effectLst/>
                <a:latin typeface="Arial" panose="020B0604020202020204" pitchFamily="34" charset="0"/>
              </a:rPr>
              <a:t>, W., &amp; Wei, K. K. (2018). Helpfulness of online review content: The moderating effects of temporal and social cues. </a:t>
            </a:r>
            <a:r>
              <a:rPr lang="en-US" sz="1200" b="0" i="1" dirty="0">
                <a:solidFill>
                  <a:srgbClr val="222222"/>
                </a:solidFill>
                <a:effectLst/>
                <a:latin typeface="Arial" panose="020B0604020202020204" pitchFamily="34" charset="0"/>
              </a:rPr>
              <a:t>Journal of the Association for Information Systems</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19</a:t>
            </a:r>
            <a:r>
              <a:rPr lang="en-US" sz="1200" b="0" i="0" dirty="0">
                <a:solidFill>
                  <a:srgbClr val="222222"/>
                </a:solidFill>
                <a:effectLst/>
                <a:latin typeface="Arial" panose="020B0604020202020204" pitchFamily="34" charset="0"/>
              </a:rPr>
              <a:t>(6), 3.</a:t>
            </a:r>
          </a:p>
          <a:p>
            <a:pPr indent="-504000"/>
            <a:endParaRPr lang="en-US" sz="1200" dirty="0"/>
          </a:p>
          <a:p>
            <a:pPr indent="-504000"/>
            <a:r>
              <a:rPr lang="en-US" sz="1200" b="0" i="0" dirty="0" err="1">
                <a:solidFill>
                  <a:srgbClr val="222222"/>
                </a:solidFill>
                <a:effectLst/>
                <a:latin typeface="Arial" panose="020B0604020202020204" pitchFamily="34" charset="0"/>
              </a:rPr>
              <a:t>Sprotles</a:t>
            </a:r>
            <a:r>
              <a:rPr lang="en-US" sz="1200" b="0" i="0" dirty="0">
                <a:solidFill>
                  <a:srgbClr val="222222"/>
                </a:solidFill>
                <a:effectLst/>
                <a:latin typeface="Arial" panose="020B0604020202020204" pitchFamily="34" charset="0"/>
              </a:rPr>
              <a:t>, G. B., &amp; Kendall, E. L. (1986). A methodology for profiling consumers' decision‐making styles. </a:t>
            </a:r>
            <a:r>
              <a:rPr lang="en-US" sz="1200" b="0" i="1" dirty="0">
                <a:solidFill>
                  <a:srgbClr val="222222"/>
                </a:solidFill>
                <a:effectLst/>
                <a:latin typeface="Arial" panose="020B0604020202020204" pitchFamily="34" charset="0"/>
              </a:rPr>
              <a:t>Journal of Consumer Affairs</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20</a:t>
            </a:r>
            <a:r>
              <a:rPr lang="en-US" sz="1200" b="0" i="0" dirty="0">
                <a:solidFill>
                  <a:srgbClr val="222222"/>
                </a:solidFill>
                <a:effectLst/>
                <a:latin typeface="Arial" panose="020B0604020202020204" pitchFamily="34" charset="0"/>
              </a:rPr>
              <a:t>(2), 267-279.</a:t>
            </a:r>
            <a:endParaRPr lang="en-US" sz="1200" dirty="0"/>
          </a:p>
        </p:txBody>
      </p:sp>
    </p:spTree>
    <p:extLst>
      <p:ext uri="{BB962C8B-B14F-4D97-AF65-F5344CB8AC3E}">
        <p14:creationId xmlns:p14="http://schemas.microsoft.com/office/powerpoint/2010/main" val="2032189218"/>
      </p:ext>
    </p:extLst>
  </p:cSld>
  <p:clrMapOvr>
    <a:masterClrMapping/>
  </p:clrMapOvr>
</p:sld>
</file>

<file path=ppt/theme/theme1.xml><?xml version="1.0" encoding="utf-8"?>
<a:theme xmlns:a="http://schemas.openxmlformats.org/drawingml/2006/main" name="Uni_Ulm_Präsentation">
  <a:themeElements>
    <a:clrScheme name="Uni Blau">
      <a:dk1>
        <a:sysClr val="windowText" lastClr="000000"/>
      </a:dk1>
      <a:lt1>
        <a:sysClr val="window" lastClr="FFFFFF"/>
      </a:lt1>
      <a:dk2>
        <a:srgbClr val="44546A"/>
      </a:dk2>
      <a:lt2>
        <a:srgbClr val="E7E6E6"/>
      </a:lt2>
      <a:accent1>
        <a:srgbClr val="7D9AAA"/>
      </a:accent1>
      <a:accent2>
        <a:srgbClr val="56AA1C"/>
      </a:accent2>
      <a:accent3>
        <a:srgbClr val="A32638"/>
      </a:accent3>
      <a:accent4>
        <a:srgbClr val="26547C"/>
      </a:accent4>
      <a:accent5>
        <a:srgbClr val="A9A28D"/>
      </a:accent5>
      <a:accent6>
        <a:srgbClr val="7F7F7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_Ulm_Präsentation" id="{5245C115-FA2F-4593-BCDE-45949CD4555C}" vid="{033AA8C1-1127-43D3-B99E-AB52D18D871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Uni_Ulm_Präsentation</Template>
  <TotalTime>0</TotalTime>
  <Words>2239</Words>
  <Application>Microsoft Office PowerPoint</Application>
  <PresentationFormat>Bildschirmpräsentation (4:3)</PresentationFormat>
  <Paragraphs>176</Paragraphs>
  <Slides>12</Slides>
  <Notes>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12</vt:i4>
      </vt:variant>
    </vt:vector>
  </HeadingPairs>
  <TitlesOfParts>
    <vt:vector size="17" baseType="lpstr">
      <vt:lpstr>Arial</vt:lpstr>
      <vt:lpstr>Arial</vt:lpstr>
      <vt:lpstr>Calibri</vt:lpstr>
      <vt:lpstr>Wingdings</vt:lpstr>
      <vt:lpstr>Uni_Ulm_Präsentation</vt:lpstr>
      <vt:lpstr>PowerPoint-Präsentation</vt:lpstr>
      <vt:lpstr>p. 2: Scenario and Task Description   </vt:lpstr>
      <vt:lpstr>p. 3: Discrete Choice (I) – Instructional Choice Set</vt:lpstr>
      <vt:lpstr>p. 4: Discrete Choice (II) – Actual Choice Sets </vt:lpstr>
      <vt:lpstr>p. 4: Discrete Choice (III) – Attention Checks</vt:lpstr>
      <vt:lpstr>p. 4: Discrete Choice (IV) – Attention Checks</vt:lpstr>
      <vt:lpstr>p. 5: Control Variables (I)</vt:lpstr>
      <vt:lpstr>p. 6: Control Variables (II)</vt:lpstr>
      <vt:lpstr>p. 6: Control Variables (III)</vt:lpstr>
      <vt:lpstr>p. 6: Control Variables (IV) </vt:lpstr>
      <vt:lpstr>p. 5: Final Pages (II)</vt:lpstr>
      <vt:lpstr>Quellen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Stefanie Erlebach</dc:creator>
  <cp:lastModifiedBy>Stefanie Erlebach</cp:lastModifiedBy>
  <cp:revision>263</cp:revision>
  <dcterms:created xsi:type="dcterms:W3CDTF">2021-01-19T07:31:11Z</dcterms:created>
  <dcterms:modified xsi:type="dcterms:W3CDTF">2023-10-17T05:53:55Z</dcterms:modified>
</cp:coreProperties>
</file>